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0"/>
  </p:sldMasterIdLst>
  <p:notesMasterIdLst>
    <p:notesMasterId r:id="rId20"/>
  </p:notesMasterIdLst>
  <p:handoutMasterIdLst>
    <p:handoutMasterId r:id="rId21"/>
  </p:handoutMasterIdLst>
  <p:sldIdLst>
    <p:sldId id="256" r:id="rId11"/>
    <p:sldId id="361" r:id="rId12"/>
    <p:sldId id="362" r:id="rId13"/>
    <p:sldId id="363" r:id="rId14"/>
    <p:sldId id="364" r:id="rId15"/>
    <p:sldId id="365" r:id="rId16"/>
    <p:sldId id="369" r:id="rId17"/>
    <p:sldId id="370" r:id="rId18"/>
    <p:sldId id="366" r:id="rId19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urse Slides" id="{FBE60AAB-D247-4DF3-B498-3AF8AA16D2D8}">
          <p14:sldIdLst>
            <p14:sldId id="256"/>
            <p14:sldId id="361"/>
            <p14:sldId id="362"/>
            <p14:sldId id="363"/>
            <p14:sldId id="364"/>
            <p14:sldId id="365"/>
            <p14:sldId id="369"/>
            <p14:sldId id="370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kren Nikolov" initials="IN" lastIdx="1" clrIdx="0">
    <p:extLst>
      <p:ext uri="{19B8F6BF-5375-455C-9EA6-DF929625EA0E}">
        <p15:presenceInfo xmlns:p15="http://schemas.microsoft.com/office/powerpoint/2012/main" userId="ab24f552d122ff65" providerId="Windows Live"/>
      </p:ext>
    </p:extLst>
  </p:cmAuthor>
  <p:cmAuthor id="2" name="Adrienne Koger" initials="AK" lastIdx="2" clrIdx="1">
    <p:extLst>
      <p:ext uri="{19B8F6BF-5375-455C-9EA6-DF929625EA0E}">
        <p15:presenceInfo xmlns:p15="http://schemas.microsoft.com/office/powerpoint/2012/main" userId="S-1-5-21-4238561009-3572522374-3492982074-92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0"/>
    <a:srgbClr val="076F8A"/>
    <a:srgbClr val="B7D560"/>
    <a:srgbClr val="AE1A27"/>
    <a:srgbClr val="1E3B46"/>
    <a:srgbClr val="590508"/>
    <a:srgbClr val="9BACB2"/>
    <a:srgbClr val="3D3D3D"/>
    <a:srgbClr val="FFFFFF"/>
    <a:srgbClr val="858383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76054" autoAdjust="0"/>
  </p:normalViewPr>
  <p:slideViewPr>
    <p:cSldViewPr snapToGrid="0">
      <p:cViewPr varScale="1">
        <p:scale>
          <a:sx n="96" d="100"/>
          <a:sy n="96" d="100"/>
        </p:scale>
        <p:origin x="1520" y="160"/>
      </p:cViewPr>
      <p:guideLst>
        <p:guide orient="horz" pos="1920"/>
        <p:guide pos="3840"/>
      </p:guideLst>
    </p:cSldViewPr>
  </p:slideViewPr>
  <p:outlineViewPr>
    <p:cViewPr>
      <p:scale>
        <a:sx n="33" d="100"/>
        <a:sy n="33" d="100"/>
      </p:scale>
      <p:origin x="0" y="-5731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10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1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135AA9F-81FA-42C8-8DA4-7B53C84299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607DCA-16B1-4C23-BBDD-900092233A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FB752-42D2-4A54-8D49-FDE482613981}" type="datetimeFigureOut">
              <a:rPr lang="en-US" smtClean="0"/>
              <a:t>7/11/23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F507B-C0CB-4EA3-BACE-DBE5136A63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0FDD7-5A34-4439-9844-82085816D1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9F48E-299E-44EC-A4A1-62C92C50B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3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6C722-B898-45D2-8227-B21BADCC8A1D}" type="datetimeFigureOut">
              <a:rPr lang="en-US" smtClean="0"/>
              <a:t>7/11/23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985E4-63A6-42C5-B555-D36F14EDE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65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nl-NL" dirty="0"/>
              <a:t>In deze module maak je kennis met verschillende administratieve taken die je kunt uitvoeren uitvoeren op </a:t>
            </a:r>
            <a:r>
              <a:rPr lang="nl-NL" dirty="0" err="1"/>
              <a:t>VM's</a:t>
            </a:r>
            <a:r>
              <a:rPr lang="nl-NL"/>
              <a:t>, variërend van het uitvoeren van eenvoudige configuratie-updates tot updates VM-plaatsingsregels tot het automatiseren van basisbeheertaken.</a:t>
            </a:r>
            <a:br>
              <a:rPr lang="en-GB" dirty="0"/>
            </a:b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96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Laten we, om Nutanix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positioneren</a:t>
            </a:r>
            <a:r>
              <a:rPr lang="en-GB" dirty="0"/>
              <a:t>, </a:t>
            </a:r>
            <a:r>
              <a:rPr lang="en-GB" dirty="0" err="1"/>
              <a:t>kijken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traditionele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belangrijke</a:t>
            </a:r>
            <a:r>
              <a:rPr lang="en-GB" dirty="0"/>
              <a:t> </a:t>
            </a:r>
            <a:r>
              <a:rPr lang="en-GB" dirty="0" err="1"/>
              <a:t>huidige</a:t>
            </a:r>
            <a:r>
              <a:rPr lang="en-GB" dirty="0"/>
              <a:t> </a:t>
            </a:r>
            <a:r>
              <a:rPr lang="en-GB" dirty="0" err="1"/>
              <a:t>oplossingen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De </a:t>
            </a:r>
            <a:r>
              <a:rPr lang="en-GB" dirty="0" err="1"/>
              <a:t>traditionele</a:t>
            </a:r>
            <a:r>
              <a:rPr lang="en-GB" dirty="0"/>
              <a:t> </a:t>
            </a:r>
            <a:r>
              <a:rPr lang="en-GB" dirty="0" err="1"/>
              <a:t>architectuur</a:t>
            </a:r>
            <a:r>
              <a:rPr lang="en-GB" dirty="0"/>
              <a:t> met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niveaus</a:t>
            </a:r>
            <a:r>
              <a:rPr lang="en-GB" dirty="0"/>
              <a:t> </a:t>
            </a:r>
            <a:r>
              <a:rPr lang="en-GB" dirty="0" err="1"/>
              <a:t>omvat</a:t>
            </a:r>
            <a:r>
              <a:rPr lang="en-GB" dirty="0"/>
              <a:t> </a:t>
            </a:r>
            <a:r>
              <a:rPr lang="en-GB" dirty="0" err="1"/>
              <a:t>verschillende</a:t>
            </a:r>
            <a:r>
              <a:rPr lang="en-GB" dirty="0"/>
              <a:t> </a:t>
            </a:r>
            <a:r>
              <a:rPr lang="en-GB" dirty="0" err="1"/>
              <a:t>lagen</a:t>
            </a:r>
            <a:r>
              <a:rPr lang="en-GB" dirty="0"/>
              <a:t> die </a:t>
            </a:r>
            <a:r>
              <a:rPr lang="en-GB" dirty="0" err="1"/>
              <a:t>onderling</a:t>
            </a:r>
            <a:r>
              <a:rPr lang="en-GB" dirty="0"/>
              <a:t> </a:t>
            </a:r>
            <a:r>
              <a:rPr lang="en-GB" dirty="0" err="1"/>
              <a:t>afhankelijk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.</a:t>
            </a:r>
          </a:p>
          <a:p>
            <a:r>
              <a:rPr lang="en-GB" dirty="0"/>
              <a:t>- </a:t>
            </a:r>
            <a:r>
              <a:rPr lang="en-GB" dirty="0" err="1"/>
              <a:t>rekenkracht</a:t>
            </a:r>
            <a:r>
              <a:rPr lang="en-GB" dirty="0"/>
              <a:t>, </a:t>
            </a:r>
            <a:r>
              <a:rPr lang="en-GB" dirty="0" err="1"/>
              <a:t>opslag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netwerken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afzonderlijke</a:t>
            </a:r>
            <a:r>
              <a:rPr lang="en-GB" dirty="0"/>
              <a:t> </a:t>
            </a:r>
            <a:r>
              <a:rPr lang="en-GB" dirty="0" err="1"/>
              <a:t>fysieke</a:t>
            </a:r>
            <a:r>
              <a:rPr lang="en-GB" dirty="0"/>
              <a:t> </a:t>
            </a:r>
            <a:r>
              <a:rPr lang="en-GB" dirty="0" err="1"/>
              <a:t>entiteiten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De </a:t>
            </a:r>
            <a:r>
              <a:rPr lang="en-GB" dirty="0" err="1"/>
              <a:t>geconvergeerde</a:t>
            </a:r>
            <a:r>
              <a:rPr lang="en-GB" dirty="0"/>
              <a:t> </a:t>
            </a:r>
            <a:r>
              <a:rPr lang="en-GB" dirty="0" err="1"/>
              <a:t>infrastructuur</a:t>
            </a:r>
            <a:r>
              <a:rPr lang="en-GB" dirty="0"/>
              <a:t> </a:t>
            </a:r>
            <a:r>
              <a:rPr lang="en-GB" dirty="0" err="1"/>
              <a:t>plaatst</a:t>
            </a:r>
            <a:r>
              <a:rPr lang="en-GB" dirty="0"/>
              <a:t> alle </a:t>
            </a:r>
            <a:r>
              <a:rPr lang="en-GB" dirty="0" err="1"/>
              <a:t>lagen</a:t>
            </a:r>
            <a:r>
              <a:rPr lang="en-GB" dirty="0"/>
              <a:t> </a:t>
            </a:r>
            <a:r>
              <a:rPr lang="en-GB" dirty="0" err="1"/>
              <a:t>onder</a:t>
            </a:r>
            <a:r>
              <a:rPr lang="en-GB" dirty="0"/>
              <a:t> </a:t>
            </a:r>
            <a:r>
              <a:rPr lang="en-GB" dirty="0" err="1"/>
              <a:t>één</a:t>
            </a:r>
            <a:r>
              <a:rPr lang="en-GB" dirty="0"/>
              <a:t> ‘</a:t>
            </a:r>
            <a:r>
              <a:rPr lang="en-GB" dirty="0" err="1"/>
              <a:t>paraplu</a:t>
            </a:r>
            <a:r>
              <a:rPr lang="en-GB" dirty="0"/>
              <a:t>’.</a:t>
            </a:r>
          </a:p>
          <a:p>
            <a:r>
              <a:rPr lang="en-GB" dirty="0"/>
              <a:t>- compute, storage </a:t>
            </a:r>
            <a:r>
              <a:rPr lang="en-GB" dirty="0" err="1"/>
              <a:t>en</a:t>
            </a:r>
            <a:r>
              <a:rPr lang="en-GB" dirty="0"/>
              <a:t> networking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gegroepeerd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geleverd</a:t>
            </a:r>
            <a:r>
              <a:rPr lang="en-GB" dirty="0"/>
              <a:t> door </a:t>
            </a:r>
            <a:r>
              <a:rPr lang="en-GB" dirty="0" err="1"/>
              <a:t>één</a:t>
            </a:r>
            <a:r>
              <a:rPr lang="en-GB" dirty="0"/>
              <a:t> provider.</a:t>
            </a:r>
          </a:p>
          <a:p>
            <a:endParaRPr lang="en-GB" dirty="0"/>
          </a:p>
          <a:p>
            <a:r>
              <a:rPr lang="en-GB" dirty="0"/>
              <a:t>De </a:t>
            </a:r>
            <a:r>
              <a:rPr lang="en-GB" dirty="0" err="1"/>
              <a:t>hypergeconvergeerde</a:t>
            </a:r>
            <a:r>
              <a:rPr lang="en-GB" dirty="0"/>
              <a:t> </a:t>
            </a:r>
            <a:r>
              <a:rPr lang="en-GB" dirty="0" err="1"/>
              <a:t>architectuur</a:t>
            </a:r>
            <a:r>
              <a:rPr lang="en-GB" dirty="0"/>
              <a:t> die </a:t>
            </a:r>
            <a:r>
              <a:rPr lang="en-GB" dirty="0" err="1"/>
              <a:t>rekenkracht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opslag</a:t>
            </a:r>
            <a:r>
              <a:rPr lang="en-GB" dirty="0"/>
              <a:t> </a:t>
            </a:r>
            <a:r>
              <a:rPr lang="en-GB" dirty="0" err="1"/>
              <a:t>combineert</a:t>
            </a:r>
            <a:r>
              <a:rPr lang="en-GB" dirty="0"/>
              <a:t>.</a:t>
            </a:r>
          </a:p>
          <a:p>
            <a:r>
              <a:rPr lang="en-GB" dirty="0"/>
              <a:t>- Compute </a:t>
            </a:r>
            <a:r>
              <a:rPr lang="en-GB" dirty="0" err="1"/>
              <a:t>en</a:t>
            </a:r>
            <a:r>
              <a:rPr lang="en-GB" dirty="0"/>
              <a:t> storage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gescheiden</a:t>
            </a:r>
            <a:r>
              <a:rPr lang="en-GB" dirty="0"/>
              <a:t> maar </a:t>
            </a:r>
            <a:r>
              <a:rPr lang="en-GB" dirty="0" err="1"/>
              <a:t>verdeeld</a:t>
            </a:r>
            <a:r>
              <a:rPr lang="en-GB" dirty="0"/>
              <a:t> over </a:t>
            </a:r>
            <a:r>
              <a:rPr lang="en-GB" dirty="0" err="1"/>
              <a:t>meerdere</a:t>
            </a:r>
            <a:r>
              <a:rPr lang="en-GB" dirty="0"/>
              <a:t> servers.</a:t>
            </a:r>
          </a:p>
          <a:p>
            <a:endParaRPr lang="en-GB" dirty="0"/>
          </a:p>
          <a:p>
            <a:r>
              <a:rPr lang="en-GB" dirty="0" err="1"/>
              <a:t>En</a:t>
            </a:r>
            <a:r>
              <a:rPr lang="en-GB" dirty="0"/>
              <a:t> dan is er </a:t>
            </a:r>
            <a:r>
              <a:rPr lang="en-GB" dirty="0" err="1"/>
              <a:t>nog</a:t>
            </a:r>
            <a:r>
              <a:rPr lang="en-GB" dirty="0"/>
              <a:t> de </a:t>
            </a:r>
            <a:r>
              <a:rPr lang="en-GB" dirty="0" err="1"/>
              <a:t>publieke</a:t>
            </a:r>
            <a:r>
              <a:rPr lang="en-GB" dirty="0"/>
              <a:t> cloud die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softwaregedefinieerd</a:t>
            </a:r>
            <a:r>
              <a:rPr lang="en-GB" dirty="0"/>
              <a:t> is. Wat </a:t>
            </a:r>
            <a:r>
              <a:rPr lang="en-GB" dirty="0" err="1"/>
              <a:t>betekent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fysieke</a:t>
            </a:r>
            <a:r>
              <a:rPr lang="en-GB" dirty="0"/>
              <a:t> </a:t>
            </a:r>
            <a:r>
              <a:rPr lang="en-GB" dirty="0" err="1"/>
              <a:t>infrastructuur</a:t>
            </a:r>
            <a:r>
              <a:rPr lang="en-GB" dirty="0"/>
              <a:t> is</a:t>
            </a:r>
          </a:p>
          <a:p>
            <a:r>
              <a:rPr lang="en-GB" dirty="0" err="1"/>
              <a:t>aangeboden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service.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88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de </a:t>
            </a:r>
            <a:r>
              <a:rPr lang="en-GB" dirty="0" err="1"/>
              <a:t>traditionele</a:t>
            </a:r>
            <a:r>
              <a:rPr lang="en-GB" dirty="0"/>
              <a:t> 3-laags </a:t>
            </a:r>
            <a:r>
              <a:rPr lang="en-GB" dirty="0" err="1"/>
              <a:t>architectuur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er </a:t>
            </a:r>
            <a:r>
              <a:rPr lang="en-GB" dirty="0" err="1"/>
              <a:t>eigenlijk</a:t>
            </a:r>
            <a:r>
              <a:rPr lang="en-GB" dirty="0"/>
              <a:t>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lagen</a:t>
            </a:r>
            <a:r>
              <a:rPr lang="en-GB" dirty="0"/>
              <a:t> die </a:t>
            </a:r>
            <a:r>
              <a:rPr lang="en-GB" dirty="0" err="1"/>
              <a:t>allemaal</a:t>
            </a:r>
            <a:r>
              <a:rPr lang="en-GB" dirty="0"/>
              <a:t> </a:t>
            </a:r>
            <a:r>
              <a:rPr lang="en-GB" dirty="0" err="1"/>
              <a:t>onafhankelijk</a:t>
            </a:r>
            <a:r>
              <a:rPr lang="en-GB" dirty="0"/>
              <a:t> </a:t>
            </a:r>
            <a:r>
              <a:rPr lang="en-GB" dirty="0" err="1"/>
              <a:t>functioneren</a:t>
            </a:r>
            <a:r>
              <a:rPr lang="en-GB" dirty="0"/>
              <a:t> maar </a:t>
            </a:r>
            <a:r>
              <a:rPr lang="en-GB" dirty="0" err="1"/>
              <a:t>nauw</a:t>
            </a:r>
            <a:r>
              <a:rPr lang="en-GB" dirty="0"/>
              <a:t> met </a:t>
            </a:r>
            <a:r>
              <a:rPr lang="en-GB" dirty="0" err="1"/>
              <a:t>elkaar</a:t>
            </a:r>
            <a:r>
              <a:rPr lang="en-GB" dirty="0"/>
              <a:t> </a:t>
            </a:r>
            <a:r>
              <a:rPr lang="en-GB" dirty="0" err="1"/>
              <a:t>verbonden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. Je </a:t>
            </a:r>
            <a:r>
              <a:rPr lang="en-GB" dirty="0" err="1"/>
              <a:t>zou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/>
              <a:t>zeggen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laag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op </a:t>
            </a:r>
            <a:r>
              <a:rPr lang="en-GB" dirty="0" err="1"/>
              <a:t>zichzelf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functioneren</a:t>
            </a:r>
            <a:r>
              <a:rPr lang="en-GB" dirty="0"/>
              <a:t> of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betekenis</a:t>
            </a:r>
            <a:r>
              <a:rPr lang="en-GB" dirty="0"/>
              <a:t> </a:t>
            </a:r>
            <a:r>
              <a:rPr lang="en-GB" dirty="0" err="1"/>
              <a:t>heeft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hij</a:t>
            </a:r>
            <a:r>
              <a:rPr lang="en-GB" dirty="0"/>
              <a:t> op </a:t>
            </a:r>
            <a:r>
              <a:rPr lang="en-GB" dirty="0" err="1"/>
              <a:t>zichzelf</a:t>
            </a:r>
            <a:r>
              <a:rPr lang="en-GB" dirty="0"/>
              <a:t> </a:t>
            </a:r>
            <a:r>
              <a:rPr lang="en-GB" dirty="0" err="1"/>
              <a:t>functioneert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De </a:t>
            </a:r>
            <a:r>
              <a:rPr lang="en-GB" dirty="0" err="1"/>
              <a:t>rekenlaag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bijvoorbeeld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functioneren</a:t>
            </a:r>
            <a:r>
              <a:rPr lang="en-GB" dirty="0"/>
              <a:t> </a:t>
            </a:r>
            <a:r>
              <a:rPr lang="en-GB" dirty="0" err="1"/>
              <a:t>zonder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opslaglaag</a:t>
            </a:r>
            <a:r>
              <a:rPr lang="en-GB" dirty="0"/>
              <a:t> </a:t>
            </a:r>
            <a:r>
              <a:rPr lang="en-GB" dirty="0" err="1"/>
              <a:t>beschikbaar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de </a:t>
            </a:r>
            <a:r>
              <a:rPr lang="en-GB" dirty="0" err="1"/>
              <a:t>opslaglaag</a:t>
            </a:r>
            <a:r>
              <a:rPr lang="en-GB" dirty="0"/>
              <a:t> </a:t>
            </a:r>
            <a:r>
              <a:rPr lang="en-GB" dirty="0" err="1"/>
              <a:t>heeft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zin </a:t>
            </a:r>
            <a:r>
              <a:rPr lang="en-GB" dirty="0" err="1"/>
              <a:t>als</a:t>
            </a:r>
            <a:r>
              <a:rPr lang="en-GB" dirty="0"/>
              <a:t> er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rekenlaag</a:t>
            </a:r>
            <a:r>
              <a:rPr lang="en-GB" dirty="0"/>
              <a:t> is die er </a:t>
            </a:r>
            <a:r>
              <a:rPr lang="en-GB" dirty="0" err="1"/>
              <a:t>gebruik</a:t>
            </a:r>
            <a:r>
              <a:rPr lang="en-GB" dirty="0"/>
              <a:t> van </a:t>
            </a:r>
            <a:r>
              <a:rPr lang="en-GB" dirty="0" err="1"/>
              <a:t>maakt</a:t>
            </a:r>
            <a:r>
              <a:rPr lang="en-GB" dirty="0"/>
              <a:t>. </a:t>
            </a:r>
            <a:r>
              <a:rPr lang="en-GB" dirty="0" err="1"/>
              <a:t>Daartussenin</a:t>
            </a:r>
            <a:r>
              <a:rPr lang="en-GB" dirty="0"/>
              <a:t> </a:t>
            </a:r>
            <a:r>
              <a:rPr lang="en-GB" dirty="0" err="1"/>
              <a:t>bevindt</a:t>
            </a:r>
            <a:r>
              <a:rPr lang="en-GB" dirty="0"/>
              <a:t> </a:t>
            </a:r>
            <a:r>
              <a:rPr lang="en-GB" dirty="0" err="1"/>
              <a:t>zich</a:t>
            </a:r>
            <a:r>
              <a:rPr lang="en-GB" dirty="0"/>
              <a:t> de </a:t>
            </a:r>
            <a:r>
              <a:rPr lang="en-GB" dirty="0" err="1"/>
              <a:t>opslagnetwerklaag</a:t>
            </a:r>
            <a:r>
              <a:rPr lang="en-GB" dirty="0"/>
              <a:t> </a:t>
            </a:r>
            <a:r>
              <a:rPr lang="en-GB" dirty="0" err="1"/>
              <a:t>waarvan</a:t>
            </a:r>
            <a:r>
              <a:rPr lang="en-GB" dirty="0"/>
              <a:t> het </a:t>
            </a:r>
            <a:r>
              <a:rPr lang="en-GB" dirty="0" err="1"/>
              <a:t>enige</a:t>
            </a:r>
            <a:r>
              <a:rPr lang="en-GB" dirty="0"/>
              <a:t> </a:t>
            </a:r>
            <a:r>
              <a:rPr lang="en-GB" dirty="0" err="1"/>
              <a:t>doel</a:t>
            </a:r>
            <a:r>
              <a:rPr lang="en-GB" dirty="0"/>
              <a:t> is om de </a:t>
            </a:r>
            <a:r>
              <a:rPr lang="en-GB" dirty="0" err="1"/>
              <a:t>reken</a:t>
            </a:r>
            <a:r>
              <a:rPr lang="en-GB" dirty="0"/>
              <a:t>-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opslaglagen</a:t>
            </a:r>
            <a:r>
              <a:rPr lang="en-GB" dirty="0"/>
              <a:t> met </a:t>
            </a:r>
            <a:r>
              <a:rPr lang="en-GB" dirty="0" err="1"/>
              <a:t>elkaar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verbinden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Als </a:t>
            </a:r>
            <a:r>
              <a:rPr lang="en-GB" dirty="0" err="1"/>
              <a:t>een</a:t>
            </a:r>
            <a:r>
              <a:rPr lang="en-GB" dirty="0"/>
              <a:t> van de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lagen</a:t>
            </a:r>
            <a:r>
              <a:rPr lang="en-GB" dirty="0"/>
              <a:t> </a:t>
            </a:r>
            <a:r>
              <a:rPr lang="en-GB" dirty="0" err="1"/>
              <a:t>uitvalt</a:t>
            </a:r>
            <a:r>
              <a:rPr lang="en-GB" dirty="0"/>
              <a:t> of </a:t>
            </a:r>
            <a:r>
              <a:rPr lang="en-GB" dirty="0" err="1"/>
              <a:t>anderszins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goed</a:t>
            </a:r>
            <a:r>
              <a:rPr lang="en-GB" dirty="0"/>
              <a:t> </a:t>
            </a:r>
            <a:r>
              <a:rPr lang="en-GB" dirty="0" err="1"/>
              <a:t>functioneert</a:t>
            </a:r>
            <a:r>
              <a:rPr lang="en-GB" dirty="0"/>
              <a:t>, </a:t>
            </a:r>
            <a:r>
              <a:rPr lang="en-GB" dirty="0" err="1"/>
              <a:t>zullen</a:t>
            </a:r>
            <a:r>
              <a:rPr lang="en-GB" dirty="0"/>
              <a:t> </a:t>
            </a:r>
            <a:r>
              <a:rPr lang="en-GB" dirty="0" err="1"/>
              <a:t>één</a:t>
            </a:r>
            <a:r>
              <a:rPr lang="en-GB" dirty="0"/>
              <a:t> of </a:t>
            </a:r>
            <a:r>
              <a:rPr lang="en-GB" dirty="0" err="1"/>
              <a:t>beide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lagen</a:t>
            </a:r>
            <a:r>
              <a:rPr lang="en-GB" dirty="0"/>
              <a:t> op </a:t>
            </a:r>
            <a:r>
              <a:rPr lang="en-GB" dirty="0" err="1"/>
              <a:t>hun</a:t>
            </a:r>
            <a:r>
              <a:rPr lang="en-GB" dirty="0"/>
              <a:t> </a:t>
            </a:r>
            <a:r>
              <a:rPr lang="en-GB" dirty="0" err="1"/>
              <a:t>beurt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of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goed</a:t>
            </a:r>
            <a:r>
              <a:rPr lang="en-GB" dirty="0"/>
              <a:t> </a:t>
            </a:r>
            <a:r>
              <a:rPr lang="en-GB" dirty="0" err="1"/>
              <a:t>functioneren</a:t>
            </a:r>
            <a:r>
              <a:rPr lang="en-GB" dirty="0"/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40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traditionele</a:t>
            </a:r>
            <a:r>
              <a:rPr lang="en-GB" dirty="0"/>
              <a:t> 3-laags </a:t>
            </a:r>
            <a:r>
              <a:rPr lang="en-GB" dirty="0" err="1"/>
              <a:t>architectuur</a:t>
            </a:r>
            <a:r>
              <a:rPr lang="en-GB" dirty="0"/>
              <a:t> is al </a:t>
            </a:r>
            <a:r>
              <a:rPr lang="en-GB" dirty="0" err="1"/>
              <a:t>tientallen</a:t>
            </a:r>
            <a:r>
              <a:rPr lang="en-GB" dirty="0"/>
              <a:t> </a:t>
            </a:r>
            <a:r>
              <a:rPr lang="en-GB" dirty="0" err="1"/>
              <a:t>jaren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prima </a:t>
            </a:r>
            <a:r>
              <a:rPr lang="en-GB" dirty="0" err="1"/>
              <a:t>oplossing</a:t>
            </a:r>
            <a:r>
              <a:rPr lang="en-GB" dirty="0"/>
              <a:t>, maar </a:t>
            </a:r>
            <a:r>
              <a:rPr lang="en-GB" dirty="0" err="1"/>
              <a:t>heeft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aantal</a:t>
            </a:r>
            <a:r>
              <a:rPr lang="en-GB" dirty="0"/>
              <a:t> </a:t>
            </a:r>
            <a:r>
              <a:rPr lang="en-GB" dirty="0" err="1"/>
              <a:t>serieuze</a:t>
            </a:r>
            <a:r>
              <a:rPr lang="en-GB" dirty="0"/>
              <a:t> </a:t>
            </a:r>
            <a:r>
              <a:rPr lang="en-GB" dirty="0" err="1"/>
              <a:t>uitdagingen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Er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verschillende</a:t>
            </a:r>
            <a:r>
              <a:rPr lang="en-GB" dirty="0"/>
              <a:t> </a:t>
            </a:r>
            <a:r>
              <a:rPr lang="en-GB" dirty="0" err="1"/>
              <a:t>lagen</a:t>
            </a:r>
            <a:r>
              <a:rPr lang="en-GB" dirty="0"/>
              <a:t> om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implementeren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beheren</a:t>
            </a:r>
            <a:r>
              <a:rPr lang="en-GB" dirty="0"/>
              <a:t>. Op alle </a:t>
            </a:r>
            <a:r>
              <a:rPr lang="en-GB" dirty="0" err="1"/>
              <a:t>drie</a:t>
            </a:r>
            <a:r>
              <a:rPr lang="en-GB" dirty="0"/>
              <a:t> de </a:t>
            </a:r>
            <a:r>
              <a:rPr lang="en-GB" dirty="0" err="1"/>
              <a:t>lagen</a:t>
            </a:r>
            <a:r>
              <a:rPr lang="en-GB" dirty="0"/>
              <a:t> </a:t>
            </a:r>
            <a:r>
              <a:rPr lang="en-GB" dirty="0" err="1"/>
              <a:t>zult</a:t>
            </a:r>
            <a:r>
              <a:rPr lang="en-GB" dirty="0"/>
              <a:t> u </a:t>
            </a:r>
            <a:r>
              <a:rPr lang="en-GB" dirty="0" err="1"/>
              <a:t>keuzes</a:t>
            </a:r>
            <a:r>
              <a:rPr lang="en-GB" dirty="0"/>
              <a:t>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in hoe u </a:t>
            </a:r>
            <a:r>
              <a:rPr lang="en-GB" dirty="0" err="1"/>
              <a:t>zich</a:t>
            </a:r>
            <a:r>
              <a:rPr lang="en-GB" dirty="0"/>
              <a:t> wilt </a:t>
            </a:r>
            <a:r>
              <a:rPr lang="en-GB" dirty="0" err="1"/>
              <a:t>beschermen</a:t>
            </a:r>
            <a:r>
              <a:rPr lang="en-GB" dirty="0"/>
              <a:t> </a:t>
            </a:r>
            <a:r>
              <a:rPr lang="en-GB" dirty="0" err="1"/>
              <a:t>tegen</a:t>
            </a:r>
            <a:r>
              <a:rPr lang="en-GB" dirty="0"/>
              <a:t> </a:t>
            </a:r>
            <a:r>
              <a:rPr lang="en-GB" dirty="0" err="1"/>
              <a:t>uitval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prestatieverlies</a:t>
            </a:r>
            <a:r>
              <a:rPr lang="en-GB" dirty="0"/>
              <a:t>. </a:t>
            </a:r>
            <a:r>
              <a:rPr lang="en-GB" dirty="0" err="1"/>
              <a:t>Alleen</a:t>
            </a:r>
            <a:r>
              <a:rPr lang="en-GB" dirty="0"/>
              <a:t> al </a:t>
            </a:r>
            <a:r>
              <a:rPr lang="en-GB" dirty="0" err="1"/>
              <a:t>bij</a:t>
            </a:r>
            <a:r>
              <a:rPr lang="en-GB" dirty="0"/>
              <a:t> de </a:t>
            </a:r>
            <a:r>
              <a:rPr lang="en-GB" dirty="0" err="1"/>
              <a:t>storagelaag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je </a:t>
            </a:r>
            <a:r>
              <a:rPr lang="en-GB" dirty="0" err="1"/>
              <a:t>bijvoorbeeld</a:t>
            </a:r>
            <a:r>
              <a:rPr lang="en-GB" dirty="0"/>
              <a:t> </a:t>
            </a:r>
            <a:r>
              <a:rPr lang="en-GB" dirty="0" err="1"/>
              <a:t>rekening</a:t>
            </a:r>
            <a:r>
              <a:rPr lang="en-GB" dirty="0"/>
              <a:t> </a:t>
            </a:r>
            <a:r>
              <a:rPr lang="en-GB" dirty="0" err="1"/>
              <a:t>houden</a:t>
            </a:r>
            <a:r>
              <a:rPr lang="en-GB" dirty="0"/>
              <a:t> met de performance van je controllers, drives, de </a:t>
            </a:r>
            <a:r>
              <a:rPr lang="en-GB" dirty="0" err="1"/>
              <a:t>redundantie-eisen</a:t>
            </a:r>
            <a:r>
              <a:rPr lang="en-GB" dirty="0"/>
              <a:t> et cetera.</a:t>
            </a:r>
          </a:p>
          <a:p>
            <a:endParaRPr lang="en-GB" dirty="0"/>
          </a:p>
          <a:p>
            <a:r>
              <a:rPr lang="en-GB" dirty="0"/>
              <a:t>Na </a:t>
            </a:r>
            <a:r>
              <a:rPr lang="en-GB" dirty="0" err="1"/>
              <a:t>verloop</a:t>
            </a:r>
            <a:r>
              <a:rPr lang="en-GB" dirty="0"/>
              <a:t> van </a:t>
            </a:r>
            <a:r>
              <a:rPr lang="en-GB" dirty="0" err="1"/>
              <a:t>tijd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van de </a:t>
            </a:r>
            <a:r>
              <a:rPr lang="en-GB" dirty="0" err="1"/>
              <a:t>lagen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geüpgraded</a:t>
            </a:r>
            <a:r>
              <a:rPr lang="en-GB" dirty="0"/>
              <a:t> met </a:t>
            </a:r>
            <a:r>
              <a:rPr lang="en-GB" dirty="0" err="1"/>
              <a:t>nieuwe</a:t>
            </a:r>
            <a:r>
              <a:rPr lang="en-GB" dirty="0"/>
              <a:t> </a:t>
            </a:r>
            <a:r>
              <a:rPr lang="en-GB" dirty="0" err="1"/>
              <a:t>technologieën</a:t>
            </a:r>
            <a:r>
              <a:rPr lang="en-GB" dirty="0"/>
              <a:t> die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overeenkomen</a:t>
            </a:r>
            <a:r>
              <a:rPr lang="en-GB" dirty="0"/>
              <a:t> met de </a:t>
            </a:r>
            <a:r>
              <a:rPr lang="en-GB" dirty="0" err="1"/>
              <a:t>bestaande</a:t>
            </a:r>
            <a:r>
              <a:rPr lang="en-GB" dirty="0"/>
              <a:t> </a:t>
            </a:r>
            <a:r>
              <a:rPr lang="en-GB" dirty="0" err="1"/>
              <a:t>capaciteit</a:t>
            </a:r>
            <a:r>
              <a:rPr lang="en-GB" dirty="0"/>
              <a:t> van </a:t>
            </a:r>
            <a:r>
              <a:rPr lang="en-GB" dirty="0" err="1"/>
              <a:t>een</a:t>
            </a:r>
            <a:r>
              <a:rPr lang="en-GB" dirty="0"/>
              <a:t> van de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lagen</a:t>
            </a:r>
            <a:r>
              <a:rPr lang="en-GB" dirty="0"/>
              <a:t>, </a:t>
            </a:r>
            <a:r>
              <a:rPr lang="en-GB" dirty="0" err="1"/>
              <a:t>waardoor</a:t>
            </a:r>
            <a:r>
              <a:rPr lang="en-GB" dirty="0"/>
              <a:t> </a:t>
            </a:r>
            <a:r>
              <a:rPr lang="en-GB" dirty="0" err="1"/>
              <a:t>één</a:t>
            </a:r>
            <a:r>
              <a:rPr lang="en-GB" dirty="0"/>
              <a:t> </a:t>
            </a:r>
            <a:r>
              <a:rPr lang="en-GB" dirty="0" err="1"/>
              <a:t>laag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beperkt</a:t>
            </a:r>
            <a:r>
              <a:rPr lang="en-GB" dirty="0"/>
              <a:t> (</a:t>
            </a:r>
            <a:r>
              <a:rPr lang="en-GB" dirty="0" err="1"/>
              <a:t>ondermaats</a:t>
            </a:r>
            <a:r>
              <a:rPr lang="en-GB" dirty="0"/>
              <a:t>) of er </a:t>
            </a:r>
            <a:r>
              <a:rPr lang="en-GB" dirty="0" err="1"/>
              <a:t>onnodige</a:t>
            </a:r>
            <a:r>
              <a:rPr lang="en-GB" dirty="0"/>
              <a:t> </a:t>
            </a:r>
            <a:r>
              <a:rPr lang="en-GB" dirty="0" err="1"/>
              <a:t>capaciteit</a:t>
            </a:r>
            <a:r>
              <a:rPr lang="en-GB" dirty="0"/>
              <a:t> </a:t>
            </a:r>
            <a:r>
              <a:rPr lang="en-GB" dirty="0" err="1"/>
              <a:t>overblijft</a:t>
            </a:r>
            <a:r>
              <a:rPr lang="en-GB" dirty="0"/>
              <a:t> (</a:t>
            </a:r>
            <a:r>
              <a:rPr lang="en-GB" dirty="0" err="1"/>
              <a:t>overmaats</a:t>
            </a:r>
            <a:r>
              <a:rPr lang="en-GB" dirty="0"/>
              <a:t>). Na </a:t>
            </a:r>
            <a:r>
              <a:rPr lang="en-GB" dirty="0" err="1"/>
              <a:t>verloop</a:t>
            </a:r>
            <a:r>
              <a:rPr lang="en-GB" dirty="0"/>
              <a:t> van </a:t>
            </a:r>
            <a:r>
              <a:rPr lang="en-GB" dirty="0" err="1"/>
              <a:t>tijd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er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verschillen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hardware </a:t>
            </a:r>
            <a:r>
              <a:rPr lang="en-GB" dirty="0" err="1"/>
              <a:t>optreden</a:t>
            </a:r>
            <a:r>
              <a:rPr lang="en-GB" dirty="0"/>
              <a:t>. </a:t>
            </a:r>
            <a:r>
              <a:rPr lang="en-GB" dirty="0" err="1"/>
              <a:t>En</a:t>
            </a:r>
            <a:r>
              <a:rPr lang="en-GB" dirty="0"/>
              <a:t> software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verbeteren</a:t>
            </a:r>
            <a:r>
              <a:rPr lang="en-GB" dirty="0"/>
              <a:t> </a:t>
            </a:r>
            <a:r>
              <a:rPr lang="en-GB" dirty="0" err="1"/>
              <a:t>waar</a:t>
            </a:r>
            <a:r>
              <a:rPr lang="en-GB" dirty="0"/>
              <a:t> hardware </a:t>
            </a:r>
            <a:r>
              <a:rPr lang="en-GB" dirty="0" err="1"/>
              <a:t>achterblijft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Het </a:t>
            </a:r>
            <a:r>
              <a:rPr lang="en-GB" dirty="0" err="1"/>
              <a:t>upgraden</a:t>
            </a:r>
            <a:r>
              <a:rPr lang="en-GB" dirty="0"/>
              <a:t> van </a:t>
            </a:r>
            <a:r>
              <a:rPr lang="en-GB" dirty="0" err="1"/>
              <a:t>een</a:t>
            </a:r>
            <a:r>
              <a:rPr lang="en-GB" dirty="0"/>
              <a:t> van de </a:t>
            </a:r>
            <a:r>
              <a:rPr lang="en-GB" dirty="0" err="1"/>
              <a:t>lagen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van </a:t>
            </a:r>
            <a:r>
              <a:rPr lang="en-GB" dirty="0" err="1"/>
              <a:t>invloed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op de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lagen</a:t>
            </a:r>
            <a:r>
              <a:rPr lang="en-GB" dirty="0"/>
              <a:t>, </a:t>
            </a:r>
            <a:r>
              <a:rPr lang="en-GB" dirty="0" err="1"/>
              <a:t>dus</a:t>
            </a:r>
            <a:r>
              <a:rPr lang="en-GB" dirty="0"/>
              <a:t> u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zorgvuldig</a:t>
            </a:r>
            <a:r>
              <a:rPr lang="en-GB" dirty="0"/>
              <a:t> </a:t>
            </a:r>
            <a:r>
              <a:rPr lang="en-GB" dirty="0" err="1"/>
              <a:t>plannen</a:t>
            </a:r>
            <a:r>
              <a:rPr lang="en-GB" dirty="0"/>
              <a:t>, wat </a:t>
            </a:r>
            <a:r>
              <a:rPr lang="en-GB" dirty="0" err="1"/>
              <a:t>weken</a:t>
            </a:r>
            <a:r>
              <a:rPr lang="en-GB" dirty="0"/>
              <a:t> tot </a:t>
            </a:r>
            <a:r>
              <a:rPr lang="en-GB" dirty="0" err="1"/>
              <a:t>maanden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duren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Schalen</a:t>
            </a:r>
            <a:r>
              <a:rPr lang="en-GB" dirty="0"/>
              <a:t> is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automatisme</a:t>
            </a:r>
            <a:r>
              <a:rPr lang="en-GB" dirty="0"/>
              <a:t> in </a:t>
            </a:r>
            <a:r>
              <a:rPr lang="en-GB" dirty="0" err="1"/>
              <a:t>gangbare</a:t>
            </a:r>
            <a:r>
              <a:rPr lang="en-GB" dirty="0"/>
              <a:t> 3-tier </a:t>
            </a:r>
            <a:r>
              <a:rPr lang="en-GB" dirty="0" err="1"/>
              <a:t>architecturen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soms</a:t>
            </a:r>
            <a:r>
              <a:rPr lang="en-GB" dirty="0"/>
              <a:t> is het </a:t>
            </a:r>
            <a:r>
              <a:rPr lang="en-GB" dirty="0" err="1"/>
              <a:t>helemaal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mogelijk</a:t>
            </a:r>
            <a:r>
              <a:rPr lang="en-GB" dirty="0"/>
              <a:t> of </a:t>
            </a:r>
            <a:r>
              <a:rPr lang="en-GB" dirty="0" err="1"/>
              <a:t>heeft</a:t>
            </a:r>
            <a:r>
              <a:rPr lang="en-GB" dirty="0"/>
              <a:t> het impact op de </a:t>
            </a:r>
            <a:r>
              <a:rPr lang="en-GB" dirty="0" err="1"/>
              <a:t>bedrijfscontinuïteit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Self-healing is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ander</a:t>
            </a:r>
            <a:r>
              <a:rPr lang="en-GB" dirty="0"/>
              <a:t> </a:t>
            </a:r>
            <a:r>
              <a:rPr lang="en-GB" dirty="0" err="1"/>
              <a:t>kenmerk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het </a:t>
            </a:r>
            <a:r>
              <a:rPr lang="en-GB" dirty="0" err="1"/>
              <a:t>meest</a:t>
            </a:r>
            <a:r>
              <a:rPr lang="en-GB" dirty="0"/>
              <a:t> prominent of </a:t>
            </a:r>
            <a:r>
              <a:rPr lang="en-GB" dirty="0" err="1"/>
              <a:t>kenmerkend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beschouwd</a:t>
            </a:r>
            <a:r>
              <a:rPr lang="en-GB" dirty="0"/>
              <a:t>. Op de </a:t>
            </a:r>
            <a:r>
              <a:rPr lang="en-GB" dirty="0" err="1"/>
              <a:t>opslaglaag</a:t>
            </a:r>
            <a:r>
              <a:rPr lang="en-GB" dirty="0"/>
              <a:t> </a:t>
            </a:r>
            <a:r>
              <a:rPr lang="en-GB" dirty="0" err="1"/>
              <a:t>kunt</a:t>
            </a:r>
            <a:r>
              <a:rPr lang="en-GB" dirty="0"/>
              <a:t> u </a:t>
            </a:r>
            <a:r>
              <a:rPr lang="en-GB" dirty="0" err="1"/>
              <a:t>bijvoorbeeld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schijf</a:t>
            </a:r>
            <a:r>
              <a:rPr lang="en-GB" dirty="0"/>
              <a:t> </a:t>
            </a:r>
            <a:r>
              <a:rPr lang="en-GB" dirty="0" err="1"/>
              <a:t>kwijtraken</a:t>
            </a:r>
            <a:r>
              <a:rPr lang="en-GB" dirty="0"/>
              <a:t>, of </a:t>
            </a:r>
            <a:r>
              <a:rPr lang="en-GB" dirty="0" err="1"/>
              <a:t>misschien</a:t>
            </a:r>
            <a:r>
              <a:rPr lang="en-GB" dirty="0"/>
              <a:t> twee of </a:t>
            </a:r>
            <a:r>
              <a:rPr lang="en-GB" dirty="0" err="1"/>
              <a:t>drie</a:t>
            </a:r>
            <a:r>
              <a:rPr lang="en-GB" dirty="0"/>
              <a:t>, maar </a:t>
            </a:r>
            <a:r>
              <a:rPr lang="en-GB" dirty="0" err="1"/>
              <a:t>als</a:t>
            </a:r>
            <a:r>
              <a:rPr lang="en-GB" dirty="0"/>
              <a:t> u </a:t>
            </a:r>
            <a:r>
              <a:rPr lang="en-GB" dirty="0" err="1"/>
              <a:t>één</a:t>
            </a:r>
            <a:r>
              <a:rPr lang="en-GB" dirty="0"/>
              <a:t> </a:t>
            </a:r>
            <a:r>
              <a:rPr lang="en-GB" dirty="0" err="1"/>
              <a:t>schijf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veel</a:t>
            </a:r>
            <a:r>
              <a:rPr lang="en-GB" dirty="0"/>
              <a:t> </a:t>
            </a:r>
            <a:r>
              <a:rPr lang="en-GB" dirty="0" err="1"/>
              <a:t>kwijtraakt</a:t>
            </a:r>
            <a:r>
              <a:rPr lang="en-GB" dirty="0"/>
              <a:t> of </a:t>
            </a:r>
            <a:r>
              <a:rPr lang="en-GB" dirty="0" err="1"/>
              <a:t>zich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bepaalde</a:t>
            </a:r>
            <a:r>
              <a:rPr lang="en-GB" dirty="0"/>
              <a:t> </a:t>
            </a:r>
            <a:r>
              <a:rPr lang="en-GB" dirty="0" err="1"/>
              <a:t>ruimte</a:t>
            </a:r>
            <a:r>
              <a:rPr lang="en-GB" dirty="0"/>
              <a:t> </a:t>
            </a:r>
            <a:r>
              <a:rPr lang="en-GB" dirty="0" err="1"/>
              <a:t>bevindt</a:t>
            </a:r>
            <a:r>
              <a:rPr lang="en-GB" dirty="0"/>
              <a:t>,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leiden</a:t>
            </a:r>
            <a:r>
              <a:rPr lang="en-GB" dirty="0"/>
              <a:t> tot </a:t>
            </a:r>
            <a:r>
              <a:rPr lang="en-GB" dirty="0" err="1"/>
              <a:t>gegevensverlies</a:t>
            </a:r>
            <a:r>
              <a:rPr lang="en-GB" dirty="0"/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36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Veel</a:t>
            </a:r>
            <a:r>
              <a:rPr lang="en-GB" dirty="0"/>
              <a:t> </a:t>
            </a:r>
            <a:r>
              <a:rPr lang="en-GB" dirty="0" err="1"/>
              <a:t>grote</a:t>
            </a:r>
            <a:r>
              <a:rPr lang="en-GB" dirty="0"/>
              <a:t> </a:t>
            </a:r>
            <a:r>
              <a:rPr lang="en-GB" dirty="0" err="1"/>
              <a:t>bedrijven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 </a:t>
            </a:r>
            <a:r>
              <a:rPr lang="en-GB" dirty="0" err="1"/>
              <a:t>tegenwoordig</a:t>
            </a:r>
            <a:r>
              <a:rPr lang="en-GB" dirty="0"/>
              <a:t> </a:t>
            </a:r>
            <a:r>
              <a:rPr lang="en-GB" dirty="0" err="1"/>
              <a:t>geconvergeerde</a:t>
            </a:r>
            <a:r>
              <a:rPr lang="en-GB" dirty="0"/>
              <a:t> </a:t>
            </a:r>
            <a:r>
              <a:rPr lang="en-GB" dirty="0" err="1"/>
              <a:t>architecturen</a:t>
            </a:r>
            <a:r>
              <a:rPr lang="en-GB" dirty="0"/>
              <a:t>, wat </a:t>
            </a:r>
            <a:r>
              <a:rPr lang="en-GB" dirty="0" err="1"/>
              <a:t>betekent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enkel</a:t>
            </a:r>
            <a:r>
              <a:rPr lang="en-GB" dirty="0"/>
              <a:t> </a:t>
            </a:r>
            <a:r>
              <a:rPr lang="en-GB" dirty="0" err="1"/>
              <a:t>bedrijf</a:t>
            </a:r>
            <a:r>
              <a:rPr lang="en-GB" dirty="0"/>
              <a:t> of </a:t>
            </a:r>
            <a:r>
              <a:rPr lang="en-GB" dirty="0" err="1"/>
              <a:t>samenwerkende</a:t>
            </a:r>
            <a:r>
              <a:rPr lang="en-GB" dirty="0"/>
              <a:t> </a:t>
            </a:r>
            <a:r>
              <a:rPr lang="en-GB" dirty="0" err="1"/>
              <a:t>bedrijven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gezamenlijke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 </a:t>
            </a:r>
            <a:r>
              <a:rPr lang="en-GB" dirty="0" err="1"/>
              <a:t>bieden</a:t>
            </a:r>
            <a:r>
              <a:rPr lang="en-GB" dirty="0"/>
              <a:t>, </a:t>
            </a:r>
            <a:r>
              <a:rPr lang="en-GB" dirty="0" err="1"/>
              <a:t>waarin</a:t>
            </a:r>
            <a:r>
              <a:rPr lang="en-GB" dirty="0"/>
              <a:t> ze alle </a:t>
            </a:r>
            <a:r>
              <a:rPr lang="en-GB" dirty="0" err="1"/>
              <a:t>drie</a:t>
            </a:r>
            <a:r>
              <a:rPr lang="en-GB" dirty="0"/>
              <a:t> de </a:t>
            </a:r>
            <a:r>
              <a:rPr lang="en-GB" dirty="0" err="1"/>
              <a:t>niveaus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stapel</a:t>
            </a:r>
            <a:r>
              <a:rPr lang="en-GB" dirty="0"/>
              <a:t> </a:t>
            </a:r>
            <a:r>
              <a:rPr lang="en-GB" dirty="0" err="1"/>
              <a:t>aanbieden</a:t>
            </a:r>
            <a:r>
              <a:rPr lang="en-GB" dirty="0"/>
              <a:t>. </a:t>
            </a:r>
            <a:r>
              <a:rPr lang="en-GB" dirty="0" err="1"/>
              <a:t>Soms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gezien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datacenter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doos</a:t>
            </a:r>
            <a:r>
              <a:rPr lang="en-GB" dirty="0"/>
              <a:t>.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voorbeelden</a:t>
            </a:r>
            <a:r>
              <a:rPr lang="en-GB" dirty="0"/>
              <a:t> </a:t>
            </a:r>
            <a:r>
              <a:rPr lang="en-GB" dirty="0" err="1"/>
              <a:t>hiervan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Cisco/NetApp, die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FlexPod-oplossing</a:t>
            </a:r>
            <a:r>
              <a:rPr lang="en-GB" dirty="0"/>
              <a:t> </a:t>
            </a:r>
            <a:r>
              <a:rPr lang="en-GB" dirty="0" err="1"/>
              <a:t>aanbieden</a:t>
            </a:r>
            <a:r>
              <a:rPr lang="en-GB" dirty="0"/>
              <a:t>, </a:t>
            </a:r>
            <a:r>
              <a:rPr lang="en-GB" dirty="0" err="1"/>
              <a:t>een</a:t>
            </a:r>
            <a:r>
              <a:rPr lang="en-GB" dirty="0"/>
              <a:t> door Cisco </a:t>
            </a:r>
            <a:r>
              <a:rPr lang="en-GB" dirty="0" err="1"/>
              <a:t>gevalideerd</a:t>
            </a:r>
            <a:r>
              <a:rPr lang="en-GB" dirty="0"/>
              <a:t> </a:t>
            </a:r>
            <a:r>
              <a:rPr lang="en-GB" dirty="0" err="1"/>
              <a:t>ontwerp</a:t>
            </a:r>
            <a:r>
              <a:rPr lang="en-GB" dirty="0"/>
              <a:t>, </a:t>
            </a:r>
            <a:r>
              <a:rPr lang="en-GB" dirty="0" err="1"/>
              <a:t>waardoor</a:t>
            </a:r>
            <a:r>
              <a:rPr lang="en-GB" dirty="0"/>
              <a:t> de </a:t>
            </a:r>
            <a:r>
              <a:rPr lang="en-GB" dirty="0" err="1"/>
              <a:t>FlexPod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is </a:t>
            </a:r>
            <a:r>
              <a:rPr lang="en-GB" dirty="0" err="1"/>
              <a:t>dat</a:t>
            </a:r>
            <a:r>
              <a:rPr lang="en-GB" dirty="0"/>
              <a:t> u </a:t>
            </a:r>
            <a:r>
              <a:rPr lang="en-GB" dirty="0" err="1"/>
              <a:t>kunt</a:t>
            </a:r>
            <a:r>
              <a:rPr lang="en-GB" dirty="0"/>
              <a:t> </a:t>
            </a:r>
            <a:r>
              <a:rPr lang="en-GB" dirty="0" err="1"/>
              <a:t>bestellen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enkel</a:t>
            </a:r>
            <a:r>
              <a:rPr lang="en-GB" dirty="0"/>
              <a:t> product met </a:t>
            </a:r>
            <a:r>
              <a:rPr lang="en-GB" dirty="0" err="1"/>
              <a:t>netwerken</a:t>
            </a:r>
            <a:r>
              <a:rPr lang="en-GB" dirty="0"/>
              <a:t>, </a:t>
            </a:r>
            <a:r>
              <a:rPr lang="en-GB" dirty="0" err="1"/>
              <a:t>rekenkracht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opslag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doos</a:t>
            </a:r>
            <a:r>
              <a:rPr lang="en-GB" dirty="0"/>
              <a:t>. </a:t>
            </a:r>
            <a:r>
              <a:rPr lang="en-GB" dirty="0" err="1"/>
              <a:t>Hetzelfde</a:t>
            </a:r>
            <a:r>
              <a:rPr lang="en-GB" dirty="0"/>
              <a:t> </a:t>
            </a:r>
            <a:r>
              <a:rPr lang="en-GB" dirty="0" err="1"/>
              <a:t>geldt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de Oracle Supercluster.</a:t>
            </a:r>
          </a:p>
          <a:p>
            <a:endParaRPr lang="en-GB" dirty="0"/>
          </a:p>
          <a:p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groot</a:t>
            </a:r>
            <a:r>
              <a:rPr lang="en-GB" dirty="0"/>
              <a:t> </a:t>
            </a:r>
            <a:r>
              <a:rPr lang="en-GB" dirty="0" err="1"/>
              <a:t>voordeel</a:t>
            </a:r>
            <a:r>
              <a:rPr lang="en-GB" dirty="0"/>
              <a:t> </a:t>
            </a:r>
            <a:r>
              <a:rPr lang="en-GB" dirty="0" err="1"/>
              <a:t>hiervan</a:t>
            </a:r>
            <a:r>
              <a:rPr lang="en-GB" dirty="0"/>
              <a:t> is </a:t>
            </a:r>
            <a:r>
              <a:rPr lang="en-GB" dirty="0" err="1"/>
              <a:t>dat</a:t>
            </a:r>
            <a:r>
              <a:rPr lang="en-GB" dirty="0"/>
              <a:t> je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meerdere</a:t>
            </a:r>
            <a:r>
              <a:rPr lang="en-GB" dirty="0"/>
              <a:t> </a:t>
            </a:r>
            <a:r>
              <a:rPr lang="en-GB" dirty="0" err="1"/>
              <a:t>leveranciers</a:t>
            </a:r>
            <a:r>
              <a:rPr lang="en-GB" dirty="0"/>
              <a:t> </a:t>
            </a:r>
            <a:r>
              <a:rPr lang="en-GB" dirty="0" err="1"/>
              <a:t>hoeft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benaderen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er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probleem</a:t>
            </a:r>
            <a:r>
              <a:rPr lang="en-GB" dirty="0"/>
              <a:t> is. De </a:t>
            </a:r>
            <a:r>
              <a:rPr lang="en-GB" dirty="0" err="1"/>
              <a:t>traditionele</a:t>
            </a:r>
            <a:r>
              <a:rPr lang="en-GB" dirty="0"/>
              <a:t> </a:t>
            </a:r>
            <a:r>
              <a:rPr lang="en-GB" dirty="0" err="1"/>
              <a:t>drieledige</a:t>
            </a:r>
            <a:r>
              <a:rPr lang="en-GB" dirty="0"/>
              <a:t> </a:t>
            </a:r>
            <a:r>
              <a:rPr lang="en-GB" dirty="0" err="1"/>
              <a:t>uitdagingen</a:t>
            </a:r>
            <a:r>
              <a:rPr lang="en-GB" dirty="0"/>
              <a:t> </a:t>
            </a:r>
            <a:r>
              <a:rPr lang="en-GB" dirty="0" err="1"/>
              <a:t>blijven</a:t>
            </a:r>
            <a:r>
              <a:rPr lang="en-GB" dirty="0"/>
              <a:t> </a:t>
            </a:r>
            <a:r>
              <a:rPr lang="en-GB" dirty="0" err="1"/>
              <a:t>echter</a:t>
            </a:r>
            <a:r>
              <a:rPr lang="en-GB" dirty="0"/>
              <a:t> </a:t>
            </a:r>
            <a:r>
              <a:rPr lang="en-GB" dirty="0" err="1"/>
              <a:t>bestaan</a:t>
            </a:r>
            <a:r>
              <a:rPr lang="en-GB" dirty="0"/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Grote </a:t>
            </a:r>
            <a:r>
              <a:rPr lang="en-GB" dirty="0" err="1"/>
              <a:t>cloudproviders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AWS, Azure </a:t>
            </a:r>
            <a:r>
              <a:rPr lang="en-GB" dirty="0" err="1"/>
              <a:t>en</a:t>
            </a:r>
            <a:r>
              <a:rPr lang="en-GB" dirty="0"/>
              <a:t> Google </a:t>
            </a:r>
            <a:r>
              <a:rPr lang="en-GB" dirty="0" err="1"/>
              <a:t>nemen</a:t>
            </a:r>
            <a:r>
              <a:rPr lang="en-GB" dirty="0"/>
              <a:t> de </a:t>
            </a:r>
            <a:r>
              <a:rPr lang="en-GB" dirty="0" err="1"/>
              <a:t>meeste</a:t>
            </a:r>
            <a:r>
              <a:rPr lang="en-GB" dirty="0"/>
              <a:t> </a:t>
            </a:r>
            <a:r>
              <a:rPr lang="en-GB" dirty="0" err="1"/>
              <a:t>uitdagingen</a:t>
            </a:r>
            <a:r>
              <a:rPr lang="en-GB" dirty="0"/>
              <a:t> </a:t>
            </a:r>
            <a:r>
              <a:rPr lang="en-GB" dirty="0" err="1"/>
              <a:t>weg</a:t>
            </a:r>
            <a:r>
              <a:rPr lang="en-GB" dirty="0"/>
              <a:t> </a:t>
            </a:r>
            <a:r>
              <a:rPr lang="en-GB" dirty="0" err="1"/>
              <a:t>omdat</a:t>
            </a:r>
            <a:r>
              <a:rPr lang="en-GB" dirty="0"/>
              <a:t> ze Infrastructure as a Service </a:t>
            </a:r>
            <a:r>
              <a:rPr lang="en-GB" dirty="0" err="1"/>
              <a:t>aanbieden</a:t>
            </a:r>
            <a:r>
              <a:rPr lang="en-GB" dirty="0"/>
              <a:t>, wat </a:t>
            </a:r>
            <a:r>
              <a:rPr lang="en-GB" dirty="0" err="1"/>
              <a:t>betekent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klant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verantwoordelijkheid</a:t>
            </a:r>
            <a:r>
              <a:rPr lang="en-GB" dirty="0"/>
              <a:t> </a:t>
            </a:r>
            <a:r>
              <a:rPr lang="en-GB" dirty="0" err="1"/>
              <a:t>heeft</a:t>
            </a:r>
            <a:r>
              <a:rPr lang="en-GB" dirty="0"/>
              <a:t> met </a:t>
            </a:r>
            <a:r>
              <a:rPr lang="en-GB" dirty="0" err="1"/>
              <a:t>betrekking</a:t>
            </a:r>
            <a:r>
              <a:rPr lang="en-GB" dirty="0"/>
              <a:t> tot hardware-</a:t>
            </a:r>
            <a:r>
              <a:rPr lang="en-GB" dirty="0" err="1"/>
              <a:t>implementatie</a:t>
            </a:r>
            <a:r>
              <a:rPr lang="en-GB" dirty="0"/>
              <a:t>, </a:t>
            </a:r>
            <a:r>
              <a:rPr lang="en-GB" dirty="0" err="1"/>
              <a:t>onderhoud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gerelateerde</a:t>
            </a:r>
            <a:r>
              <a:rPr lang="en-GB" dirty="0"/>
              <a:t> taken. Toch </a:t>
            </a:r>
            <a:r>
              <a:rPr lang="en-GB" dirty="0" err="1"/>
              <a:t>zijn</a:t>
            </a:r>
            <a:r>
              <a:rPr lang="en-GB" dirty="0"/>
              <a:t> alle </a:t>
            </a:r>
            <a:r>
              <a:rPr lang="en-GB" dirty="0" err="1"/>
              <a:t>functionaliteiten</a:t>
            </a:r>
            <a:r>
              <a:rPr lang="en-GB" dirty="0"/>
              <a:t> van de </a:t>
            </a:r>
            <a:r>
              <a:rPr lang="en-GB" dirty="0" err="1"/>
              <a:t>eerder</a:t>
            </a:r>
            <a:r>
              <a:rPr lang="en-GB" dirty="0"/>
              <a:t> </a:t>
            </a:r>
            <a:r>
              <a:rPr lang="en-GB" dirty="0" err="1"/>
              <a:t>genoemde</a:t>
            </a:r>
            <a:r>
              <a:rPr lang="en-GB" dirty="0"/>
              <a:t> </a:t>
            </a:r>
            <a:r>
              <a:rPr lang="en-GB" dirty="0" err="1"/>
              <a:t>architecturen</a:t>
            </a:r>
            <a:r>
              <a:rPr lang="en-GB" dirty="0"/>
              <a:t> </a:t>
            </a:r>
            <a:r>
              <a:rPr lang="en-GB" dirty="0" err="1"/>
              <a:t>nog</a:t>
            </a:r>
            <a:r>
              <a:rPr lang="en-GB" dirty="0"/>
              <a:t> steeds </a:t>
            </a:r>
            <a:r>
              <a:rPr lang="en-GB" dirty="0" err="1"/>
              <a:t>beschikbaar</a:t>
            </a:r>
            <a:r>
              <a:rPr lang="en-GB" dirty="0"/>
              <a:t>, maar nu </a:t>
            </a:r>
            <a:r>
              <a:rPr lang="en-GB" dirty="0" err="1"/>
              <a:t>zijn</a:t>
            </a:r>
            <a:r>
              <a:rPr lang="en-GB" dirty="0"/>
              <a:t> ze </a:t>
            </a:r>
            <a:r>
              <a:rPr lang="en-GB" dirty="0" err="1"/>
              <a:t>softwaregedefinieerd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Cloudoplossingen</a:t>
            </a:r>
            <a:r>
              <a:rPr lang="en-GB" dirty="0"/>
              <a:t> </a:t>
            </a:r>
            <a:r>
              <a:rPr lang="en-GB" dirty="0" err="1"/>
              <a:t>staan</a:t>
            </a:r>
            <a:r>
              <a:rPr lang="en-GB" dirty="0"/>
              <a:t> ​​</a:t>
            </a:r>
            <a:r>
              <a:rPr lang="en-GB" dirty="0" err="1"/>
              <a:t>bekend</a:t>
            </a:r>
            <a:r>
              <a:rPr lang="en-GB" dirty="0"/>
              <a:t> om </a:t>
            </a:r>
            <a:r>
              <a:rPr lang="en-GB" dirty="0" err="1"/>
              <a:t>hun</a:t>
            </a:r>
            <a:r>
              <a:rPr lang="en-GB" dirty="0"/>
              <a:t> </a:t>
            </a:r>
            <a:r>
              <a:rPr lang="en-GB" dirty="0" err="1"/>
              <a:t>vrijwel</a:t>
            </a:r>
            <a:r>
              <a:rPr lang="en-GB" dirty="0"/>
              <a:t> </a:t>
            </a:r>
            <a:r>
              <a:rPr lang="en-GB" dirty="0" err="1"/>
              <a:t>onbeperkte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geautomatiseerde</a:t>
            </a:r>
            <a:r>
              <a:rPr lang="en-GB" dirty="0"/>
              <a:t> </a:t>
            </a:r>
            <a:r>
              <a:rPr lang="en-GB" dirty="0" err="1"/>
              <a:t>schaalbaarheid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flexibiliteit</a:t>
            </a:r>
            <a:r>
              <a:rPr lang="en-GB" dirty="0"/>
              <a:t>, </a:t>
            </a:r>
            <a:r>
              <a:rPr lang="en-GB" dirty="0" err="1"/>
              <a:t>en</a:t>
            </a:r>
            <a:r>
              <a:rPr lang="en-GB" dirty="0"/>
              <a:t> de services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voortdurend</a:t>
            </a:r>
            <a:r>
              <a:rPr lang="en-GB" dirty="0"/>
              <a:t> in </a:t>
            </a:r>
            <a:r>
              <a:rPr lang="en-GB" dirty="0" err="1"/>
              <a:t>ontwikkeling</a:t>
            </a:r>
            <a:r>
              <a:rPr lang="en-GB" dirty="0"/>
              <a:t> -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veranderingen</a:t>
            </a:r>
            <a:r>
              <a:rPr lang="en-GB" dirty="0"/>
              <a:t> </a:t>
            </a:r>
            <a:r>
              <a:rPr lang="en-GB" dirty="0" err="1"/>
              <a:t>mogen</a:t>
            </a:r>
            <a:r>
              <a:rPr lang="en-GB" dirty="0"/>
              <a:t> de </a:t>
            </a:r>
            <a:r>
              <a:rPr lang="en-GB" dirty="0" err="1"/>
              <a:t>activiteiten</a:t>
            </a:r>
            <a:r>
              <a:rPr lang="en-GB" dirty="0"/>
              <a:t> van </a:t>
            </a:r>
            <a:r>
              <a:rPr lang="en-GB" dirty="0" err="1"/>
              <a:t>klanten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onderbreken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Met </a:t>
            </a:r>
            <a:r>
              <a:rPr lang="en-GB" dirty="0" err="1"/>
              <a:t>voorspelbare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consistente</a:t>
            </a:r>
            <a:r>
              <a:rPr lang="en-GB" dirty="0"/>
              <a:t> workloads is het </a:t>
            </a:r>
            <a:r>
              <a:rPr lang="en-GB" dirty="0" err="1"/>
              <a:t>runnen</a:t>
            </a:r>
            <a:r>
              <a:rPr lang="en-GB" dirty="0"/>
              <a:t> van </a:t>
            </a:r>
            <a:r>
              <a:rPr lang="en-GB" dirty="0" err="1"/>
              <a:t>uw</a:t>
            </a:r>
            <a:r>
              <a:rPr lang="en-GB" dirty="0"/>
              <a:t> </a:t>
            </a:r>
            <a:r>
              <a:rPr lang="en-GB" dirty="0" err="1"/>
              <a:t>bedrijf</a:t>
            </a:r>
            <a:r>
              <a:rPr lang="en-GB" dirty="0"/>
              <a:t> in de cloud </a:t>
            </a:r>
            <a:r>
              <a:rPr lang="en-GB" dirty="0" err="1"/>
              <a:t>echter</a:t>
            </a:r>
            <a:r>
              <a:rPr lang="en-GB" dirty="0"/>
              <a:t> </a:t>
            </a:r>
            <a:r>
              <a:rPr lang="en-GB" dirty="0" err="1"/>
              <a:t>mogelijk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zo </a:t>
            </a:r>
            <a:r>
              <a:rPr lang="en-GB" dirty="0" err="1"/>
              <a:t>kosteneffectief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het </a:t>
            </a:r>
            <a:r>
              <a:rPr lang="en-GB" dirty="0" err="1"/>
              <a:t>runnen</a:t>
            </a:r>
            <a:r>
              <a:rPr lang="en-GB" dirty="0"/>
              <a:t> van </a:t>
            </a:r>
            <a:r>
              <a:rPr lang="en-GB" dirty="0" err="1"/>
              <a:t>uw</a:t>
            </a:r>
            <a:r>
              <a:rPr lang="en-GB" dirty="0"/>
              <a:t> </a:t>
            </a:r>
            <a:r>
              <a:rPr lang="en-GB" dirty="0" err="1"/>
              <a:t>bedrijf</a:t>
            </a:r>
            <a:r>
              <a:rPr lang="en-GB" dirty="0"/>
              <a:t> op </a:t>
            </a:r>
            <a:r>
              <a:rPr lang="en-GB" dirty="0" err="1"/>
              <a:t>locatie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willen</a:t>
            </a:r>
            <a:r>
              <a:rPr lang="en-GB" dirty="0"/>
              <a:t> - of </a:t>
            </a:r>
            <a:r>
              <a:rPr lang="en-GB" dirty="0" err="1"/>
              <a:t>mogen</a:t>
            </a:r>
            <a:r>
              <a:rPr lang="en-GB" dirty="0"/>
              <a:t> - </a:t>
            </a:r>
            <a:r>
              <a:rPr lang="en-GB" dirty="0" err="1"/>
              <a:t>veel</a:t>
            </a:r>
            <a:r>
              <a:rPr lang="en-GB" dirty="0"/>
              <a:t> </a:t>
            </a:r>
            <a:r>
              <a:rPr lang="en-GB" dirty="0" err="1"/>
              <a:t>bedrijven</a:t>
            </a:r>
            <a:r>
              <a:rPr lang="en-GB" dirty="0"/>
              <a:t> </a:t>
            </a:r>
            <a:r>
              <a:rPr lang="en-GB" dirty="0" err="1"/>
              <a:t>hun</a:t>
            </a:r>
            <a:r>
              <a:rPr lang="en-GB" dirty="0"/>
              <a:t> </a:t>
            </a:r>
            <a:r>
              <a:rPr lang="en-GB" dirty="0" err="1"/>
              <a:t>gegevens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op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willekeurige</a:t>
            </a:r>
            <a:r>
              <a:rPr lang="en-GB" dirty="0"/>
              <a:t> </a:t>
            </a:r>
            <a:r>
              <a:rPr lang="en-GB" dirty="0" err="1"/>
              <a:t>locatie</a:t>
            </a:r>
            <a:r>
              <a:rPr lang="en-GB" dirty="0"/>
              <a:t> </a:t>
            </a:r>
            <a:r>
              <a:rPr lang="en-GB" dirty="0" err="1"/>
              <a:t>opslaan</a:t>
            </a:r>
            <a:r>
              <a:rPr lang="en-GB" dirty="0"/>
              <a:t>, maar </a:t>
            </a:r>
            <a:r>
              <a:rPr lang="en-GB" dirty="0" err="1"/>
              <a:t>worden</a:t>
            </a:r>
            <a:r>
              <a:rPr lang="en-GB" dirty="0"/>
              <a:t> ze </a:t>
            </a:r>
            <a:r>
              <a:rPr lang="en-GB" dirty="0" err="1"/>
              <a:t>beperkt</a:t>
            </a:r>
            <a:r>
              <a:rPr lang="en-GB" dirty="0"/>
              <a:t> door </a:t>
            </a:r>
            <a:r>
              <a:rPr lang="en-GB" dirty="0" err="1"/>
              <a:t>wettelijke</a:t>
            </a:r>
            <a:r>
              <a:rPr lang="en-GB" dirty="0"/>
              <a:t> </a:t>
            </a:r>
            <a:r>
              <a:rPr lang="en-GB" dirty="0" err="1"/>
              <a:t>vereisten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Het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voordelig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om </a:t>
            </a:r>
            <a:r>
              <a:rPr lang="en-GB" dirty="0" err="1"/>
              <a:t>dezelfde</a:t>
            </a:r>
            <a:r>
              <a:rPr lang="en-GB" dirty="0"/>
              <a:t> </a:t>
            </a:r>
            <a:r>
              <a:rPr lang="en-GB" dirty="0" err="1"/>
              <a:t>flexibele</a:t>
            </a:r>
            <a:r>
              <a:rPr lang="en-GB" dirty="0"/>
              <a:t> </a:t>
            </a:r>
            <a:r>
              <a:rPr lang="en-GB" dirty="0" err="1"/>
              <a:t>oplossingen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private cloud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implementeren</a:t>
            </a:r>
            <a:r>
              <a:rPr lang="en-GB" dirty="0"/>
              <a:t>, </a:t>
            </a:r>
            <a:r>
              <a:rPr lang="en-GB" dirty="0" err="1"/>
              <a:t>waar</a:t>
            </a:r>
            <a:r>
              <a:rPr lang="en-GB" dirty="0"/>
              <a:t> u de </a:t>
            </a:r>
            <a:r>
              <a:rPr lang="en-GB" dirty="0" err="1"/>
              <a:t>touwtjes</a:t>
            </a:r>
            <a:r>
              <a:rPr lang="en-GB" dirty="0"/>
              <a:t> in </a:t>
            </a:r>
            <a:r>
              <a:rPr lang="en-GB" dirty="0" err="1"/>
              <a:t>handen</a:t>
            </a:r>
            <a:r>
              <a:rPr lang="en-GB" dirty="0"/>
              <a:t> </a:t>
            </a:r>
            <a:r>
              <a:rPr lang="en-GB" dirty="0" err="1"/>
              <a:t>heeft</a:t>
            </a:r>
            <a:r>
              <a:rPr lang="en-GB" dirty="0"/>
              <a:t> maar </a:t>
            </a:r>
            <a:r>
              <a:rPr lang="en-GB" dirty="0" err="1"/>
              <a:t>toch</a:t>
            </a:r>
            <a:r>
              <a:rPr lang="en-GB" dirty="0"/>
              <a:t> </a:t>
            </a:r>
            <a:r>
              <a:rPr lang="en-GB" dirty="0" err="1"/>
              <a:t>gebruik</a:t>
            </a:r>
            <a:r>
              <a:rPr lang="en-GB" dirty="0"/>
              <a:t> </a:t>
            </a:r>
            <a:r>
              <a:rPr lang="en-GB" dirty="0" err="1"/>
              <a:t>kunt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van </a:t>
            </a:r>
            <a:r>
              <a:rPr lang="en-GB" dirty="0" err="1"/>
              <a:t>voordelen</a:t>
            </a:r>
            <a:r>
              <a:rPr lang="en-GB" dirty="0"/>
              <a:t> die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beschikbaar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in de </a:t>
            </a:r>
            <a:r>
              <a:rPr lang="en-GB" dirty="0" err="1"/>
              <a:t>traditionele</a:t>
            </a:r>
            <a:r>
              <a:rPr lang="en-GB" dirty="0"/>
              <a:t> 3-tier </a:t>
            </a:r>
            <a:r>
              <a:rPr lang="en-GB" dirty="0" err="1"/>
              <a:t>architectuur</a:t>
            </a:r>
            <a:r>
              <a:rPr lang="en-GB" dirty="0"/>
              <a:t> of </a:t>
            </a:r>
            <a:r>
              <a:rPr lang="en-GB" dirty="0" err="1"/>
              <a:t>zelfs</a:t>
            </a:r>
            <a:r>
              <a:rPr lang="en-GB" dirty="0"/>
              <a:t> de </a:t>
            </a:r>
            <a:r>
              <a:rPr lang="en-GB" dirty="0" err="1"/>
              <a:t>geconvergeerde</a:t>
            </a:r>
            <a:r>
              <a:rPr lang="en-GB" dirty="0"/>
              <a:t> </a:t>
            </a:r>
            <a:r>
              <a:rPr lang="en-GB" dirty="0" err="1"/>
              <a:t>architectuur</a:t>
            </a:r>
            <a:r>
              <a:rPr lang="en-GB" dirty="0"/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66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softwaregedefinieerd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infrastructuurplatform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rekenkracht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opslag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netwerken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virtualisatie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combineert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één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oplossing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vergelijkbaar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met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hypergeconvergeerde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infrastructuurbenadering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Google.</a:t>
            </a:r>
          </a:p>
          <a:p>
            <a:pPr algn="l"/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Hier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zijn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paar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aspecten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die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"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goed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"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worden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beschouwd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Nutanix: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1.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Vereenvoudigd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datacenterbeheer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vereenvoudigt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datacenterbeheer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door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meerdere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componenten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integreren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verenigd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platform.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vermindert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complexiteit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verschillende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infrastructuurelementen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één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enkel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venster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bewaken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resources.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2.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Schaalbaarheid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flexibiliteit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Met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kunnen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organisaties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hun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gemakkelijk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schalen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door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nodes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cluster toe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voegen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Deze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schaalbaarheid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helpt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voldoen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veranderende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behoeften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bedrijven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zonder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noemenswaardige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verstoringen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of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herconfiguratie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3. Hoge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prestaties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maakt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gebruik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technologieën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flash-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opslag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gegevenslagen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caching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hoge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prestaties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leveren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applicaties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workloads.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optimaliseert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locatie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minimaliseert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latentie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wat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resulteert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verbeterde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reactietijd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applicaties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4.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Verbeterde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beveiliging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richt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zich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op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beveiligingsfuncties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mogelijkheden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beschermen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omvat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functies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gegevensversleuteling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op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rollen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gebaseerde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toegangscontroles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bescherming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rust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beweging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geïntegreerde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oplossingen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back-up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noodherstel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5.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Hybride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multi-cloud-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mogelijkheden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ondersteunt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hybride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multi-cloud-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implementaties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waardoor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organisaties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hun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werklast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naadloos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kunnen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uitvoeren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via on-premises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openbare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cloudservices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integratie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populaire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cloudplatforms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Amazon Web Services (AWS)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Microsoft Azure.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6.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Kostenefficiëntie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hypergeconvergeerde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infrastructuurbenadering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helpt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stroomlijnen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hardware-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operationele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kosten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verlagen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Door resources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consolideren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efficiëntie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optimaliseren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kostenbesparingen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opleveren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ten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opzichte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traditionele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datacenterconfiguraties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Het is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belangrijk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op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merken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waargenomen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voordelen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kunnen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variëren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afhankelijk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specifieke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organisatorische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vereisten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voorkeuren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wordt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altijd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aanbevolen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grondig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onderzoek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doen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zakelijke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behoeften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evalueren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rekening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houden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factoren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budget,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bestaande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langetermijnstrategie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voordat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u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technologische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oplossing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toepast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80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softwaregedefinieerd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infrastructuurplatform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rekenkracht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opslag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netwerken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virtualisatie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combineert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één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oplossing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vergelijkbaar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met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hypergeconvergeerde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infrastructuurbenadering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Google.</a:t>
            </a:r>
          </a:p>
          <a:p>
            <a:pPr algn="l"/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Hier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zijn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paar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aspecten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die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"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goed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"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worden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beschouwd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Nutanix: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1.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Vereenvoudigd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datacenterbeheer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vereenvoudigt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datacenterbeheer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door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meerdere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componenten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integreren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verenigd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platform.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vermindert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complexiteit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verschillende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infrastructuurelementen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één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enkel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venster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bewaken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resources.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2.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Schaalbaarheid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flexibiliteit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Met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kunnen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organisaties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hun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gemakkelijk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schalen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door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nodes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cluster toe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voegen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Deze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schaalbaarheid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helpt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voldoen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veranderende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behoeften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bedrijven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zonder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noemenswaardige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verstoringen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of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herconfiguratie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3. Hoge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prestaties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maakt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gebruik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technologieën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flash-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opslag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gegevenslagen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caching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hoge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prestaties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leveren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applicaties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workloads.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optimaliseert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locatie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minimaliseert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latentie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wat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resulteert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verbeterde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reactietijd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applicaties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4.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Verbeterde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beveiliging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richt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zich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op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beveiligingsfuncties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mogelijkheden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beschermen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omvat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functies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gegevensversleuteling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op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rollen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gebaseerde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toegangscontroles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bescherming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rust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gegevens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beweging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geïntegreerde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oplossingen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back-up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noodherstel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5.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Hybride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multi-cloud-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mogelijkheden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ondersteunt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hybride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multi-cloud-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implementaties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waardoor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organisaties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hun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werklast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naadloos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kunnen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uitvoeren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via on-premises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openbare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cloudservices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biedt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integratie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populaire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cloudplatforms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zoals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Amazon Web Services (AWS)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Microsoft Azure.</a:t>
            </a:r>
          </a:p>
          <a:p>
            <a:pPr algn="l"/>
            <a:endParaRPr lang="en-GB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6.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Kostenefficiëntie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hypergeconvergeerde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infrastructuurbenadering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helpt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infrastructuurbeheer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stroomlijnen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hardware-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operationele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kosten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verlagen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Door resources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consolideren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efficiëntie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optimaliseren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kan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kostenbesparingen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opleveren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ten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opzichte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traditionele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datacenterconfiguraties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</a:p>
          <a:p>
            <a:pPr algn="l"/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Het is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belangrijk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op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merken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de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waargenomen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voordelen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Nutanix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kunnen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variëren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afhankelijk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van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specifieke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organisatorische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vereisten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voorkeuren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 Het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wordt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altijd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aanbevolen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om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grondig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onderzoek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doen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zakelijke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behoeften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evalueren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rekening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houden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met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factoren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als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budget,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bestaande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infrastructuur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langetermijnstrategie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voordat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u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een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technologische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oplossing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toepast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31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Nutanix is ​​</a:t>
            </a:r>
            <a:r>
              <a:rPr lang="en-GB" dirty="0" err="1"/>
              <a:t>opgericht</a:t>
            </a:r>
            <a:r>
              <a:rPr lang="en-GB" dirty="0"/>
              <a:t> in 2009 </a:t>
            </a:r>
            <a:r>
              <a:rPr lang="en-GB" dirty="0" err="1"/>
              <a:t>en</a:t>
            </a:r>
            <a:r>
              <a:rPr lang="en-GB" dirty="0"/>
              <a:t> de </a:t>
            </a:r>
            <a:r>
              <a:rPr lang="en-GB" dirty="0" err="1"/>
              <a:t>belangrijkste</a:t>
            </a:r>
            <a:r>
              <a:rPr lang="en-GB" dirty="0"/>
              <a:t> focus was om </a:t>
            </a:r>
            <a:r>
              <a:rPr lang="en-GB" dirty="0" err="1"/>
              <a:t>infrastructuurcomputing</a:t>
            </a:r>
            <a:r>
              <a:rPr lang="en-GB" dirty="0"/>
              <a:t> </a:t>
            </a:r>
            <a:r>
              <a:rPr lang="en-GB" dirty="0" err="1"/>
              <a:t>overal</a:t>
            </a:r>
            <a:r>
              <a:rPr lang="en-GB" dirty="0"/>
              <a:t> </a:t>
            </a:r>
            <a:r>
              <a:rPr lang="en-GB" dirty="0" err="1"/>
              <a:t>onzichtbaar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belangrijke</a:t>
            </a:r>
            <a:r>
              <a:rPr lang="en-GB" dirty="0"/>
              <a:t> </a:t>
            </a:r>
            <a:r>
              <a:rPr lang="en-GB" dirty="0" err="1"/>
              <a:t>doelen</a:t>
            </a:r>
            <a:r>
              <a:rPr lang="en-GB" dirty="0"/>
              <a:t> </a:t>
            </a:r>
            <a:r>
              <a:rPr lang="en-GB" dirty="0" err="1"/>
              <a:t>waarmee</a:t>
            </a:r>
            <a:r>
              <a:rPr lang="en-GB" dirty="0"/>
              <a:t> het </a:t>
            </a:r>
            <a:r>
              <a:rPr lang="en-GB" dirty="0" err="1"/>
              <a:t>hoofddoel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bereikt</a:t>
            </a:r>
            <a:r>
              <a:rPr lang="en-GB" dirty="0"/>
              <a:t>, </a:t>
            </a:r>
            <a:r>
              <a:rPr lang="en-GB" dirty="0" err="1"/>
              <a:t>zijn</a:t>
            </a:r>
            <a:r>
              <a:rPr lang="en-GB" dirty="0"/>
              <a:t> de </a:t>
            </a:r>
            <a:r>
              <a:rPr lang="en-GB" dirty="0" err="1"/>
              <a:t>volgende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/>
              <a:t>U </a:t>
            </a:r>
            <a:r>
              <a:rPr lang="en-GB" dirty="0" err="1"/>
              <a:t>zou</a:t>
            </a:r>
            <a:r>
              <a:rPr lang="en-GB" dirty="0"/>
              <a:t> in </a:t>
            </a:r>
            <a:r>
              <a:rPr lang="en-GB" dirty="0" err="1"/>
              <a:t>staat</a:t>
            </a:r>
            <a:r>
              <a:rPr lang="en-GB" dirty="0"/>
              <a:t>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om </a:t>
            </a:r>
            <a:r>
              <a:rPr lang="en-GB" dirty="0" err="1"/>
              <a:t>veel</a:t>
            </a:r>
            <a:r>
              <a:rPr lang="en-GB" dirty="0"/>
              <a:t> computers </a:t>
            </a:r>
            <a:r>
              <a:rPr lang="en-GB" dirty="0" err="1"/>
              <a:t>te</a:t>
            </a:r>
            <a:r>
              <a:rPr lang="en-GB" dirty="0"/>
              <a:t> laten </a:t>
            </a:r>
            <a:r>
              <a:rPr lang="en-GB" dirty="0" err="1"/>
              <a:t>draaien</a:t>
            </a:r>
            <a:r>
              <a:rPr lang="en-GB" dirty="0"/>
              <a:t> die </a:t>
            </a:r>
            <a:r>
              <a:rPr lang="en-GB" dirty="0" err="1"/>
              <a:t>allemaal</a:t>
            </a:r>
            <a:r>
              <a:rPr lang="en-GB" dirty="0"/>
              <a:t> </a:t>
            </a:r>
            <a:r>
              <a:rPr lang="en-GB" dirty="0" err="1"/>
              <a:t>dezelfde</a:t>
            </a:r>
            <a:r>
              <a:rPr lang="en-GB" dirty="0"/>
              <a:t> </a:t>
            </a:r>
            <a:r>
              <a:rPr lang="en-GB" dirty="0" err="1"/>
              <a:t>functionaliteit</a:t>
            </a:r>
            <a:r>
              <a:rPr lang="en-GB" dirty="0"/>
              <a:t> </a:t>
            </a:r>
            <a:r>
              <a:rPr lang="en-GB" dirty="0" err="1"/>
              <a:t>delen</a:t>
            </a:r>
            <a:r>
              <a:rPr lang="en-GB" dirty="0"/>
              <a:t> op basis van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gedistribueerde</a:t>
            </a:r>
            <a:r>
              <a:rPr lang="en-GB" dirty="0"/>
              <a:t> </a:t>
            </a:r>
            <a:r>
              <a:rPr lang="en-GB" dirty="0" err="1"/>
              <a:t>architectuur</a:t>
            </a:r>
            <a:r>
              <a:rPr lang="en-GB" dirty="0"/>
              <a:t> </a:t>
            </a:r>
            <a:r>
              <a:rPr lang="en-GB" dirty="0" err="1"/>
              <a:t>waardoor</a:t>
            </a:r>
            <a:r>
              <a:rPr lang="en-GB" dirty="0"/>
              <a:t> het cluster van computers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één</a:t>
            </a:r>
            <a:r>
              <a:rPr lang="en-GB" dirty="0"/>
              <a:t> </a:t>
            </a:r>
            <a:r>
              <a:rPr lang="en-GB" dirty="0" err="1"/>
              <a:t>geheel</a:t>
            </a:r>
            <a:r>
              <a:rPr lang="en-GB" dirty="0"/>
              <a:t> </a:t>
            </a:r>
            <a:r>
              <a:rPr lang="en-GB" dirty="0" err="1"/>
              <a:t>functioneert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Het </a:t>
            </a:r>
            <a:r>
              <a:rPr lang="en-GB" dirty="0" err="1"/>
              <a:t>beheer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eenvoudig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, </a:t>
            </a:r>
            <a:r>
              <a:rPr lang="en-GB" dirty="0" err="1"/>
              <a:t>waardoor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persoon</a:t>
            </a:r>
            <a:r>
              <a:rPr lang="en-GB" dirty="0"/>
              <a:t> </a:t>
            </a:r>
            <a:r>
              <a:rPr lang="en-GB" dirty="0" err="1"/>
              <a:t>honderden</a:t>
            </a:r>
            <a:r>
              <a:rPr lang="en-GB" dirty="0"/>
              <a:t> - zo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duizenden</a:t>
            </a:r>
            <a:r>
              <a:rPr lang="en-GB" dirty="0"/>
              <a:t> - servers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beheren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Als er </a:t>
            </a:r>
            <a:r>
              <a:rPr lang="en-GB" dirty="0" err="1"/>
              <a:t>vraag</a:t>
            </a:r>
            <a:r>
              <a:rPr lang="en-GB" dirty="0"/>
              <a:t> is </a:t>
            </a:r>
            <a:r>
              <a:rPr lang="en-GB" dirty="0" err="1"/>
              <a:t>naar</a:t>
            </a:r>
            <a:r>
              <a:rPr lang="en-GB" dirty="0"/>
              <a:t>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opslag</a:t>
            </a:r>
            <a:r>
              <a:rPr lang="en-GB" dirty="0"/>
              <a:t> of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rekenkracht</a:t>
            </a:r>
            <a:r>
              <a:rPr lang="en-GB" dirty="0"/>
              <a:t>, mag </a:t>
            </a:r>
            <a:r>
              <a:rPr lang="en-GB" dirty="0" err="1"/>
              <a:t>dit</a:t>
            </a:r>
            <a:r>
              <a:rPr lang="en-GB" dirty="0"/>
              <a:t> de </a:t>
            </a:r>
            <a:r>
              <a:rPr lang="en-GB" dirty="0" err="1"/>
              <a:t>bewerkingen</a:t>
            </a:r>
            <a:r>
              <a:rPr lang="en-GB" dirty="0"/>
              <a:t> op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enkele</a:t>
            </a:r>
            <a:r>
              <a:rPr lang="en-GB" dirty="0"/>
              <a:t> </a:t>
            </a:r>
            <a:r>
              <a:rPr lang="en-GB" dirty="0" err="1"/>
              <a:t>manier</a:t>
            </a:r>
            <a:r>
              <a:rPr lang="en-GB" dirty="0"/>
              <a:t> </a:t>
            </a:r>
            <a:r>
              <a:rPr lang="en-GB" dirty="0" err="1"/>
              <a:t>onderbreken</a:t>
            </a:r>
            <a:r>
              <a:rPr lang="en-GB" dirty="0"/>
              <a:t>. Het cluster </a:t>
            </a:r>
            <a:r>
              <a:rPr lang="en-GB" dirty="0" err="1"/>
              <a:t>zou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incrementeel</a:t>
            </a:r>
            <a:r>
              <a:rPr lang="en-GB" dirty="0"/>
              <a:t>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/>
              <a:t>groeien</a:t>
            </a:r>
            <a:r>
              <a:rPr lang="en-GB" dirty="0"/>
              <a:t>,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zou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invloed</a:t>
            </a:r>
            <a:r>
              <a:rPr lang="en-GB" dirty="0"/>
              <a:t>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 op de </a:t>
            </a:r>
            <a:r>
              <a:rPr lang="en-GB" dirty="0" err="1"/>
              <a:t>prestaties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Als er </a:t>
            </a:r>
            <a:r>
              <a:rPr lang="en-GB" dirty="0" err="1"/>
              <a:t>iets</a:t>
            </a:r>
            <a:r>
              <a:rPr lang="en-GB" dirty="0"/>
              <a:t> </a:t>
            </a:r>
            <a:r>
              <a:rPr lang="en-GB" dirty="0" err="1"/>
              <a:t>kapot</a:t>
            </a:r>
            <a:r>
              <a:rPr lang="en-GB" dirty="0"/>
              <a:t> </a:t>
            </a:r>
            <a:r>
              <a:rPr lang="en-GB" dirty="0" err="1"/>
              <a:t>gaat</a:t>
            </a:r>
            <a:r>
              <a:rPr lang="en-GB" dirty="0"/>
              <a:t>, </a:t>
            </a:r>
            <a:r>
              <a:rPr lang="en-GB" dirty="0" err="1"/>
              <a:t>zou</a:t>
            </a:r>
            <a:r>
              <a:rPr lang="en-GB" dirty="0"/>
              <a:t> het cluster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geheel</a:t>
            </a:r>
            <a:r>
              <a:rPr lang="en-GB" dirty="0"/>
              <a:t> </a:t>
            </a:r>
            <a:r>
              <a:rPr lang="en-GB" dirty="0" err="1"/>
              <a:t>zichzelf</a:t>
            </a:r>
            <a:r>
              <a:rPr lang="en-GB" dirty="0"/>
              <a:t>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/>
              <a:t>genezen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zou</a:t>
            </a:r>
            <a:r>
              <a:rPr lang="en-GB" dirty="0"/>
              <a:t> het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opnieuw</a:t>
            </a:r>
            <a:r>
              <a:rPr lang="en-GB" dirty="0"/>
              <a:t>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falen</a:t>
            </a:r>
            <a:r>
              <a:rPr lang="en-GB" dirty="0"/>
              <a:t>.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6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11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ping Moving Gradie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ilent Track to Trigger Animation">
            <a:hlinkClick r:id="" action="ppaction://media"/>
            <a:extLst>
              <a:ext uri="{FF2B5EF4-FFF2-40B4-BE49-F238E27FC236}">
                <a16:creationId xmlns:a16="http://schemas.microsoft.com/office/drawing/2014/main" id="{69BD2BE3-DAC5-48AA-A4CF-A90064080F80}"/>
              </a:ext>
            </a:extLst>
          </p:cNvPr>
          <p:cNvPicPr>
            <a:picLocks noChangeAspect="1"/>
          </p:cNvPicPr>
          <p:nvPr userDrawn="1">
            <a:audioFile r:link="rId1"/>
            <p:extLst>
              <p:ext uri="{DAA4B4D4-6D71-4841-9C94-3DE7FCFB9230}">
                <p14:media xmlns:p14="http://schemas.microsoft.com/office/powerpoint/2010/main" r:embed="rId2">
                  <p14:trim end="823.365"/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56782" y="6355081"/>
            <a:ext cx="609600" cy="609600"/>
          </a:xfrm>
          <a:prstGeom prst="rect">
            <a:avLst/>
          </a:prstGeom>
        </p:spPr>
      </p:pic>
      <p:sp>
        <p:nvSpPr>
          <p:cNvPr id="38" name="middle dark">
            <a:extLst>
              <a:ext uri="{FF2B5EF4-FFF2-40B4-BE49-F238E27FC236}">
                <a16:creationId xmlns:a16="http://schemas.microsoft.com/office/drawing/2014/main" id="{517CB609-4ECB-4C50-961A-8AFE856D09F3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99000">
                <a:schemeClr val="bg2"/>
              </a:gs>
              <a:gs pos="0">
                <a:schemeClr val="bg2">
                  <a:lumMod val="100000"/>
                </a:schemeClr>
              </a:gs>
              <a:gs pos="4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bottom right dark">
            <a:extLst>
              <a:ext uri="{FF2B5EF4-FFF2-40B4-BE49-F238E27FC236}">
                <a16:creationId xmlns:a16="http://schemas.microsoft.com/office/drawing/2014/main" id="{37A74D59-9BF1-41F0-9A30-C6F6CAF9E812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top left dark">
            <a:extLst>
              <a:ext uri="{FF2B5EF4-FFF2-40B4-BE49-F238E27FC236}">
                <a16:creationId xmlns:a16="http://schemas.microsoft.com/office/drawing/2014/main" id="{42386A45-73FD-4537-B477-A3BF55D6498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bottom right dark">
            <a:extLst>
              <a:ext uri="{FF2B5EF4-FFF2-40B4-BE49-F238E27FC236}">
                <a16:creationId xmlns:a16="http://schemas.microsoft.com/office/drawing/2014/main" id="{15C5F95A-3571-4005-8F38-074F065F4E2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mall Red Line">
            <a:extLst>
              <a:ext uri="{FF2B5EF4-FFF2-40B4-BE49-F238E27FC236}">
                <a16:creationId xmlns:a16="http://schemas.microsoft.com/office/drawing/2014/main" id="{A5DCE20F-D90C-4A35-808E-3AF205D0DD7E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2443A6F-B4E3-42D1-9947-D1DE328123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7803" y="2516726"/>
            <a:ext cx="8096394" cy="1305466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4400" cap="all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3F2E1A6-93A0-474B-9934-3907048DCE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803" y="3822192"/>
            <a:ext cx="8096394" cy="906734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24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7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41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2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xit" presetSubtype="0" fill="hold" grpId="1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0" dur="3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29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4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2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41" bmkName="Bookmark 1"/>
                      </p:tgtEl>
                    </p:cond>
                  </p:nextCondLst>
                </p:seq>
              </p:childTnLst>
            </p:cTn>
          </p:par>
        </p:tnLst>
        <p:bldLst>
          <p:bldP spid="39" grpId="0" animBg="1"/>
          <p:bldP spid="35" grpId="0" animBg="1"/>
          <p:bldP spid="35" grpId="1" animBg="1"/>
          <p:bldP spid="43" grpId="0" animBg="1"/>
          <p:bldP spid="43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</p:childTnLst>
            </p:cTn>
          </p:par>
        </p:tnLst>
      </p:timing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192000" cy="0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339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1" y="-34065"/>
            <a:ext cx="5967948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139D52D-3781-4894-B06E-C3070EF735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1087" t="21071" r="53153" b="59732"/>
          <a:stretch/>
        </p:blipFill>
        <p:spPr>
          <a:xfrm>
            <a:off x="10431084" y="319517"/>
            <a:ext cx="1487980" cy="3086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 rot="5400000">
            <a:off x="0" y="592383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 flipH="1">
            <a:off x="5281172" y="-1476184"/>
            <a:ext cx="1234286" cy="12338148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DC22458D-E9AB-4582-B71D-D744E2F0BB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4659104" cy="3736178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EF5933C-F4C6-4F34-9F65-78815F931DF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910828" y="1905599"/>
            <a:ext cx="4659104" cy="3736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1pPr>
            <a:lvl2pPr marL="8001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2pPr>
            <a:lvl3pPr marL="12573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3pPr>
            <a:lvl4pPr marL="17145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4pPr>
            <a:lvl5pPr marL="21717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D3CA89E-0A6C-44FE-BD48-4120FBE864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068" y="365126"/>
            <a:ext cx="5213467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52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2F0CD7-E88A-4D2B-8AF3-1CEDB133BCD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0197" y="-4318"/>
            <a:ext cx="22286" cy="686231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46B2247-AFEF-4D13-A74A-C98CF8BACEDF}"/>
              </a:ext>
            </a:extLst>
          </p:cNvPr>
          <p:cNvSpPr/>
          <p:nvPr userDrawn="1"/>
        </p:nvSpPr>
        <p:spPr>
          <a:xfrm rot="5400000">
            <a:off x="-3285866" y="3206815"/>
            <a:ext cx="6858003" cy="444369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F58F46A-5564-4B57-984B-0CCA8921B1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368" y="1960463"/>
            <a:ext cx="4989328" cy="42514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37AE87B-4713-4263-9BE4-15BFE23AAE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43891" y="1960563"/>
            <a:ext cx="5230813" cy="425132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6332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2F0CD7-E88A-4D2B-8AF3-1CEDB133BCD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0197" y="-4318"/>
            <a:ext cx="22286" cy="686231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46B2247-AFEF-4D13-A74A-C98CF8BACEDF}"/>
              </a:ext>
            </a:extLst>
          </p:cNvPr>
          <p:cNvSpPr/>
          <p:nvPr userDrawn="1"/>
        </p:nvSpPr>
        <p:spPr>
          <a:xfrm rot="5400000">
            <a:off x="-3285866" y="3206815"/>
            <a:ext cx="6858003" cy="44436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3"/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8093906-DF43-41A4-88C7-53E1F37B927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368" y="1960463"/>
            <a:ext cx="4989328" cy="42514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0B8B4C9D-435B-4350-827D-A29588EE7B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21424" y="1960462"/>
            <a:ext cx="4773168" cy="425142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029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0" y="1741713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>
            <a:off x="0" y="1584957"/>
            <a:ext cx="12261669" cy="496392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D460C71-2DBB-44CD-9262-D5A86803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91827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w/ Divider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EB2A90-04B9-4F9F-BD73-B2CBCB0A9CBB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974542" y="4071041"/>
            <a:ext cx="24384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E23807-F214-48D3-AE27-FD6E67101F62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788320" y="4071041"/>
            <a:ext cx="24384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57029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w/ Dividers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EB2A90-04B9-4F9F-BD73-B2CBCB0A9CBB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974542" y="4071041"/>
            <a:ext cx="24384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E23807-F214-48D3-AE27-FD6E67101F62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788320" y="4071041"/>
            <a:ext cx="24384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20251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0" y="1741713"/>
            <a:ext cx="1219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584957"/>
            <a:ext cx="12261669" cy="49639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33935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loyee 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45E637B-8851-41C8-A5B4-84AF4F70E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-99755"/>
            <a:ext cx="12192001" cy="694944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4EC4D6-B98B-4D72-8845-54C3C32C3619}"/>
              </a:ext>
            </a:extLst>
          </p:cNvPr>
          <p:cNvSpPr/>
          <p:nvPr userDrawn="1"/>
        </p:nvSpPr>
        <p:spPr>
          <a:xfrm>
            <a:off x="10040" y="-99756"/>
            <a:ext cx="12192001" cy="6949443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45000">
                <a:schemeClr val="bg2">
                  <a:lumMod val="100000"/>
                  <a:alpha val="65000"/>
                </a:schemeClr>
              </a:gs>
              <a:gs pos="93000">
                <a:schemeClr val="accent3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7F08CDD-8B55-44A5-A752-6898138F8F1B}"/>
              </a:ext>
            </a:extLst>
          </p:cNvPr>
          <p:cNvSpPr/>
          <p:nvPr userDrawn="1"/>
        </p:nvSpPr>
        <p:spPr>
          <a:xfrm>
            <a:off x="5382741" y="2560090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38B923-B4CF-4196-B96C-6FF8C03ACF51}"/>
              </a:ext>
            </a:extLst>
          </p:cNvPr>
          <p:cNvSpPr txBox="1"/>
          <p:nvPr userDrawn="1"/>
        </p:nvSpPr>
        <p:spPr>
          <a:xfrm>
            <a:off x="6313819" y="2737074"/>
            <a:ext cx="718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00" cap="all" spc="90" baseline="0">
                <a:solidFill>
                  <a:schemeClr val="bg1"/>
                </a:solidFill>
                <a:latin typeface="+mj-lt"/>
              </a:rPr>
              <a:t>1800 Perimeter Park Morrisville, NC 27560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9AF443A-99BE-4275-BB76-E9FFBE04E072}"/>
              </a:ext>
            </a:extLst>
          </p:cNvPr>
          <p:cNvSpPr/>
          <p:nvPr userDrawn="1"/>
        </p:nvSpPr>
        <p:spPr>
          <a:xfrm>
            <a:off x="5382741" y="4306840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974C5F-F32E-4325-B946-685AF7D3B447}"/>
              </a:ext>
            </a:extLst>
          </p:cNvPr>
          <p:cNvSpPr txBox="1"/>
          <p:nvPr userDrawn="1"/>
        </p:nvSpPr>
        <p:spPr>
          <a:xfrm>
            <a:off x="6313819" y="4483824"/>
            <a:ext cx="544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00" cap="all" spc="90" baseline="0">
                <a:solidFill>
                  <a:schemeClr val="bg1"/>
                </a:solidFill>
                <a:latin typeface="+mj-lt"/>
              </a:rPr>
              <a:t>www.fastlaneus.com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1393364-382A-469D-9527-B65FDC64A5F6}"/>
              </a:ext>
            </a:extLst>
          </p:cNvPr>
          <p:cNvSpPr/>
          <p:nvPr userDrawn="1"/>
        </p:nvSpPr>
        <p:spPr>
          <a:xfrm>
            <a:off x="5382741" y="5180215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B572F0-A820-4A28-844C-9A43EC339EAD}"/>
              </a:ext>
            </a:extLst>
          </p:cNvPr>
          <p:cNvSpPr/>
          <p:nvPr userDrawn="1"/>
        </p:nvSpPr>
        <p:spPr>
          <a:xfrm>
            <a:off x="5382741" y="3433465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6" descr="Marker">
            <a:extLst>
              <a:ext uri="{FF2B5EF4-FFF2-40B4-BE49-F238E27FC236}">
                <a16:creationId xmlns:a16="http://schemas.microsoft.com/office/drawing/2014/main" id="{F1B06A83-FA15-4366-B87F-AFF70E682C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47014" y="2624363"/>
            <a:ext cx="594754" cy="594754"/>
          </a:xfrm>
          <a:prstGeom prst="rect">
            <a:avLst/>
          </a:prstGeom>
        </p:spPr>
      </p:pic>
      <p:pic>
        <p:nvPicPr>
          <p:cNvPr id="29" name="Graphic 28" descr="Envelope">
            <a:extLst>
              <a:ext uri="{FF2B5EF4-FFF2-40B4-BE49-F238E27FC236}">
                <a16:creationId xmlns:a16="http://schemas.microsoft.com/office/drawing/2014/main" id="{4913B072-98D4-400F-928C-175CC85566B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7281" y="3518005"/>
            <a:ext cx="554221" cy="554221"/>
          </a:xfrm>
          <a:prstGeom prst="rect">
            <a:avLst/>
          </a:prstGeom>
        </p:spPr>
      </p:pic>
      <p:pic>
        <p:nvPicPr>
          <p:cNvPr id="31" name="Graphic 30" descr="Receiver">
            <a:extLst>
              <a:ext uri="{FF2B5EF4-FFF2-40B4-BE49-F238E27FC236}">
                <a16:creationId xmlns:a16="http://schemas.microsoft.com/office/drawing/2014/main" id="{26A2A61D-A038-414E-BE27-A2EE6702BA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95508" y="5292982"/>
            <a:ext cx="497767" cy="497767"/>
          </a:xfrm>
          <a:prstGeom prst="rect">
            <a:avLst/>
          </a:prstGeom>
        </p:spPr>
      </p:pic>
      <p:pic>
        <p:nvPicPr>
          <p:cNvPr id="33" name="Graphic 32" descr="World">
            <a:extLst>
              <a:ext uri="{FF2B5EF4-FFF2-40B4-BE49-F238E27FC236}">
                <a16:creationId xmlns:a16="http://schemas.microsoft.com/office/drawing/2014/main" id="{65E9E7F2-902D-4198-8B2A-791054EF2D9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51716" y="4375815"/>
            <a:ext cx="585350" cy="58535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5FFB17-6E9F-4E48-94D4-1FE17B43C8C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86" y="183666"/>
            <a:ext cx="10515600" cy="7722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636486" y="1039093"/>
            <a:ext cx="5400580" cy="50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6426457" y="3610171"/>
            <a:ext cx="5445125" cy="369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26456" y="5356921"/>
            <a:ext cx="5445125" cy="369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9237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+ Discussion / Next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45E637B-8851-41C8-A5B4-84AF4F70E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-99755"/>
            <a:ext cx="12192001" cy="694944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4EC4D6-B98B-4D72-8845-54C3C32C3619}"/>
              </a:ext>
            </a:extLst>
          </p:cNvPr>
          <p:cNvSpPr/>
          <p:nvPr userDrawn="1"/>
        </p:nvSpPr>
        <p:spPr>
          <a:xfrm>
            <a:off x="-1" y="-91443"/>
            <a:ext cx="12192001" cy="6949443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45000">
                <a:schemeClr val="bg2">
                  <a:lumMod val="100000"/>
                  <a:alpha val="65000"/>
                </a:schemeClr>
              </a:gs>
              <a:gs pos="93000">
                <a:schemeClr val="accent3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4B100C-65C1-4416-BE4E-86846E6BF131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8608CF-BD80-446C-90AC-954E32A16235}"/>
              </a:ext>
            </a:extLst>
          </p:cNvPr>
          <p:cNvSpPr txBox="1"/>
          <p:nvPr userDrawn="1"/>
        </p:nvSpPr>
        <p:spPr>
          <a:xfrm>
            <a:off x="1034877" y="841224"/>
            <a:ext cx="4330645" cy="1778382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Questions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discussion</a:t>
            </a:r>
          </a:p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56BDF2-C2D7-4CF0-A525-12FB95FDE399}"/>
              </a:ext>
            </a:extLst>
          </p:cNvPr>
          <p:cNvSpPr txBox="1"/>
          <p:nvPr userDrawn="1"/>
        </p:nvSpPr>
        <p:spPr>
          <a:xfrm>
            <a:off x="8233898" y="4297108"/>
            <a:ext cx="4330645" cy="1778382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Next steps</a:t>
            </a:r>
          </a:p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0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tic Section/Title Page with red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146541B-59E7-4AA1-8E92-B95782CBA7B8}"/>
              </a:ext>
            </a:extLst>
          </p:cNvPr>
          <p:cNvSpPr/>
          <p:nvPr userDrawn="1"/>
        </p:nvSpPr>
        <p:spPr>
          <a:xfrm>
            <a:off x="0" y="-99754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accent3"/>
              </a:gs>
              <a:gs pos="98000">
                <a:schemeClr val="accent5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DF7D1353-C86E-4C05-A3F2-525E04E900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7803" y="2516726"/>
            <a:ext cx="8096394" cy="1305466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4400" cap="all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CAACF5-8CEC-44A2-8839-AB0593CB4110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7B0CDFD-E899-4AFD-9B4F-639EBDE7D6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803" y="3822192"/>
            <a:ext cx="8096394" cy="906734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24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26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600364" y="2475345"/>
            <a:ext cx="10972800" cy="2091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/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317" y="4910635"/>
            <a:ext cx="3392894" cy="51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95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600364" y="2475345"/>
            <a:ext cx="10972800" cy="2091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/>
              <a:t>THANK YOU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317" y="4910635"/>
            <a:ext cx="3392894" cy="51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77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ping Moving Gradient -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ilent Track to Trigger Animation">
            <a:hlinkClick r:id="" action="ppaction://media"/>
            <a:extLst>
              <a:ext uri="{FF2B5EF4-FFF2-40B4-BE49-F238E27FC236}">
                <a16:creationId xmlns:a16="http://schemas.microsoft.com/office/drawing/2014/main" id="{69BD2BE3-DAC5-48AA-A4CF-A90064080F80}"/>
              </a:ext>
            </a:extLst>
          </p:cNvPr>
          <p:cNvPicPr>
            <a:picLocks noChangeAspect="1"/>
          </p:cNvPicPr>
          <p:nvPr userDrawn="1">
            <a:audioFile r:link="rId1"/>
            <p:extLst>
              <p:ext uri="{DAA4B4D4-6D71-4841-9C94-3DE7FCFB9230}">
                <p14:media xmlns:p14="http://schemas.microsoft.com/office/powerpoint/2010/main" r:embed="rId2">
                  <p14:trim end="823.365"/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56782" y="6355081"/>
            <a:ext cx="609600" cy="609600"/>
          </a:xfrm>
          <a:prstGeom prst="rect">
            <a:avLst/>
          </a:prstGeom>
        </p:spPr>
      </p:pic>
      <p:sp>
        <p:nvSpPr>
          <p:cNvPr id="38" name="middle dark">
            <a:extLst>
              <a:ext uri="{FF2B5EF4-FFF2-40B4-BE49-F238E27FC236}">
                <a16:creationId xmlns:a16="http://schemas.microsoft.com/office/drawing/2014/main" id="{517CB609-4ECB-4C50-961A-8AFE856D09F3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99000">
                <a:schemeClr val="bg2"/>
              </a:gs>
              <a:gs pos="0">
                <a:schemeClr val="bg2">
                  <a:lumMod val="100000"/>
                </a:schemeClr>
              </a:gs>
              <a:gs pos="4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bottom right dark">
            <a:extLst>
              <a:ext uri="{FF2B5EF4-FFF2-40B4-BE49-F238E27FC236}">
                <a16:creationId xmlns:a16="http://schemas.microsoft.com/office/drawing/2014/main" id="{37A74D59-9BF1-41F0-9A30-C6F6CAF9E812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top left dark">
            <a:extLst>
              <a:ext uri="{FF2B5EF4-FFF2-40B4-BE49-F238E27FC236}">
                <a16:creationId xmlns:a16="http://schemas.microsoft.com/office/drawing/2014/main" id="{42386A45-73FD-4537-B477-A3BF55D6498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bottom right dark">
            <a:extLst>
              <a:ext uri="{FF2B5EF4-FFF2-40B4-BE49-F238E27FC236}">
                <a16:creationId xmlns:a16="http://schemas.microsoft.com/office/drawing/2014/main" id="{15C5F95A-3571-4005-8F38-074F065F4E2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mall Red Line">
            <a:extLst>
              <a:ext uri="{FF2B5EF4-FFF2-40B4-BE49-F238E27FC236}">
                <a16:creationId xmlns:a16="http://schemas.microsoft.com/office/drawing/2014/main" id="{A5DCE20F-D90C-4A35-808E-3AF205D0DD7E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418F29-4BE8-43C1-A8E1-FBC53B9D788F}"/>
              </a:ext>
            </a:extLst>
          </p:cNvPr>
          <p:cNvSpPr txBox="1"/>
          <p:nvPr userDrawn="1"/>
        </p:nvSpPr>
        <p:spPr>
          <a:xfrm>
            <a:off x="1920291" y="3044280"/>
            <a:ext cx="835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41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2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xit" presetSubtype="0" fill="hold" grpId="1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0" dur="3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29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4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2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41" bmkName="Bookmark 1"/>
                      </p:tgtEl>
                    </p:cond>
                  </p:nextCondLst>
                </p:seq>
              </p:childTnLst>
            </p:cTn>
          </p:par>
        </p:tnLst>
        <p:bldLst>
          <p:bldP spid="39" grpId="0" animBg="1"/>
          <p:bldP spid="35" grpId="0" animBg="1"/>
          <p:bldP spid="35" grpId="1" animBg="1"/>
          <p:bldP spid="43" grpId="0" animBg="1"/>
          <p:bldP spid="43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</p:childTnLst>
            </p:cTn>
          </p:par>
        </p:tnLst>
      </p:timing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557297" y="2168305"/>
            <a:ext cx="10877212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400">
                <a:solidFill>
                  <a:srgbClr val="B125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0000"/>
              </a:lnSpc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20" y="6280565"/>
            <a:ext cx="2642359" cy="397696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-69669" y="3546890"/>
            <a:ext cx="12192000" cy="0"/>
          </a:xfrm>
          <a:prstGeom prst="line">
            <a:avLst/>
          </a:prstGeom>
          <a:ln w="38100">
            <a:solidFill>
              <a:srgbClr val="AE1A2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 flipV="1">
            <a:off x="-69669" y="3390134"/>
            <a:ext cx="12261669" cy="49639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9963150" y="6375400"/>
            <a:ext cx="2508250" cy="55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7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AC82-4F5C-4E78-AD58-3D202B7D2E8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2B30A78-1E71-4792-B4FF-28F020633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5"/>
            <a:ext cx="9137074" cy="947651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6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0DC8E3B0-0850-4063-B52A-AC91C2EF3952}"/>
              </a:ext>
            </a:extLst>
          </p:cNvPr>
          <p:cNvSpPr/>
          <p:nvPr userDrawn="1"/>
        </p:nvSpPr>
        <p:spPr>
          <a:xfrm>
            <a:off x="-4261676" y="-638175"/>
            <a:ext cx="9029700" cy="9029700"/>
          </a:xfrm>
          <a:prstGeom prst="ellipse">
            <a:avLst/>
          </a:prstGeom>
          <a:noFill/>
          <a:ln w="76200">
            <a:solidFill>
              <a:srgbClr val="1E3B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655842"/>
            <a:ext cx="8552652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9C55236-1C67-4A0F-8A1F-97CFAAE2D7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27663" y="2286000"/>
            <a:ext cx="6176962" cy="38655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Clr>
                <a:srgbClr val="AE1A27"/>
              </a:buClr>
              <a:buFont typeface="Arial" panose="020B0604020202020204" pitchFamily="34" charset="0"/>
              <a:buNone/>
              <a:defRPr sz="2000">
                <a:latin typeface="+mj-lt"/>
              </a:defRPr>
            </a:lvl1pPr>
            <a:lvl2pPr marL="6858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2pPr>
            <a:lvl3pPr marL="11430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800">
                <a:latin typeface="+mj-lt"/>
              </a:defRPr>
            </a:lvl3pPr>
            <a:lvl4pPr marL="16002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600">
                <a:latin typeface="+mj-lt"/>
              </a:defRPr>
            </a:lvl4pPr>
            <a:lvl5pPr marL="20574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437EB84-F167-4B2F-B928-9F6738D1C6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60400" y="1044721"/>
            <a:ext cx="6811963" cy="6175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400" b="0" cap="all" baseline="0">
                <a:solidFill>
                  <a:srgbClr val="AE1A27"/>
                </a:solidFill>
                <a:latin typeface="+mj-lt"/>
              </a:defRPr>
            </a:lvl1pPr>
            <a:lvl2pPr marL="457200" indent="0">
              <a:buFontTx/>
              <a:buNone/>
              <a:defRPr sz="2800">
                <a:solidFill>
                  <a:schemeClr val="bg1"/>
                </a:solidFill>
                <a:latin typeface="+mj-lt"/>
              </a:defRPr>
            </a:lvl2pPr>
            <a:lvl3pPr marL="914400" indent="0">
              <a:buFontTx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D5AFEFD-E39B-44AB-A080-ACF272DFF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2505456"/>
            <a:ext cx="3035173" cy="320711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arge Content Box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040D52E-EDB6-4183-9567-6710CA68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093C64-7DF3-4DC0-98C1-C36A2E6CAA11}"/>
              </a:ext>
            </a:extLst>
          </p:cNvPr>
          <p:cNvSpPr/>
          <p:nvPr userDrawn="1"/>
        </p:nvSpPr>
        <p:spPr>
          <a:xfrm>
            <a:off x="0" y="6192412"/>
            <a:ext cx="12192000" cy="665588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66FA47C-CE62-453B-A12D-81C0B53929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10972524" cy="373617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solidFill>
                  <a:schemeClr val="bg1"/>
                </a:solidFill>
              </a:rPr>
              <a:t>© Fast Lane 2023</a:t>
            </a:r>
            <a:r>
              <a:rPr lang="en-US" sz="1200" baseline="0">
                <a:solidFill>
                  <a:schemeClr val="bg1"/>
                </a:solidFill>
              </a:rPr>
              <a:t> | </a:t>
            </a:r>
            <a:fld id="{109E8D6B-3006-4030-BD15-7F7ABB6B40D2}" type="slidenum">
              <a:rPr lang="en-US" sz="1200" baseline="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arge Content Box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3311F7-E6A4-4431-9C20-EA26428696E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040D52E-EDB6-4183-9567-6710CA68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093C64-7DF3-4DC0-98C1-C36A2E6CAA11}"/>
              </a:ext>
            </a:extLst>
          </p:cNvPr>
          <p:cNvSpPr/>
          <p:nvPr userDrawn="1"/>
        </p:nvSpPr>
        <p:spPr>
          <a:xfrm>
            <a:off x="0" y="6192412"/>
            <a:ext cx="12192000" cy="6655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5"/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FECAEB1-EBDC-419E-8ADB-95A02BD8CD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10972524" cy="373617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solidFill>
                  <a:schemeClr val="bg1"/>
                </a:solidFill>
              </a:rPr>
              <a:t>© Fast Lane 2023</a:t>
            </a:r>
            <a:r>
              <a:rPr lang="en-US" sz="1200" baseline="0">
                <a:solidFill>
                  <a:schemeClr val="bg1"/>
                </a:solidFill>
              </a:rPr>
              <a:t> | </a:t>
            </a:r>
            <a:fld id="{109E8D6B-3006-4030-BD15-7F7ABB6B40D2}" type="slidenum">
              <a:rPr lang="en-US" sz="1200" baseline="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277493" cy="505417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277493" cy="505417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120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5FFB17-6E9F-4E48-94D4-1FE17B43C8C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AE1A27"/>
              </a:solidFill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/>
              <a:t>© Fast Lane 2023</a:t>
            </a:r>
            <a:r>
              <a:rPr lang="en-US" sz="1200" baseline="0"/>
              <a:t> | </a:t>
            </a:r>
            <a:fld id="{109E8D6B-3006-4030-BD15-7F7ABB6B40D2}" type="slidenum">
              <a:rPr lang="en-US" sz="1200" baseline="0" smtClean="0"/>
              <a:t>‹#›</a:t>
            </a:fld>
            <a:endParaRPr lang="en-US" sz="12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0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26" r:id="rId2"/>
    <p:sldLayoutId id="2147483749" r:id="rId3"/>
    <p:sldLayoutId id="2147483650" r:id="rId4"/>
    <p:sldLayoutId id="2147483750" r:id="rId5"/>
    <p:sldLayoutId id="2147483707" r:id="rId6"/>
    <p:sldLayoutId id="2147483714" r:id="rId7"/>
    <p:sldLayoutId id="2147483712" r:id="rId8"/>
    <p:sldLayoutId id="2147483716" r:id="rId9"/>
    <p:sldLayoutId id="2147483713" r:id="rId10"/>
    <p:sldLayoutId id="2147483741" r:id="rId11"/>
    <p:sldLayoutId id="2147483721" r:id="rId12"/>
    <p:sldLayoutId id="2147483722" r:id="rId13"/>
    <p:sldLayoutId id="2147483719" r:id="rId14"/>
    <p:sldLayoutId id="2147483723" r:id="rId15"/>
    <p:sldLayoutId id="2147483724" r:id="rId16"/>
    <p:sldLayoutId id="2147483717" r:id="rId17"/>
    <p:sldLayoutId id="2147483753" r:id="rId18"/>
    <p:sldLayoutId id="2147483740" r:id="rId19"/>
    <p:sldLayoutId id="2147483751" r:id="rId20"/>
    <p:sldLayoutId id="2147483752" r:id="rId21"/>
    <p:sldLayoutId id="2147483731" r:id="rId2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B497DCE-C5D6-7B62-38EE-84BE632E3E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555" y="0"/>
            <a:ext cx="8096394" cy="1305466"/>
          </a:xfrm>
        </p:spPr>
        <p:txBody>
          <a:bodyPr/>
          <a:lstStyle/>
          <a:p>
            <a:r>
              <a:rPr lang="en-US" dirty="0"/>
              <a:t>introduction</a:t>
            </a:r>
            <a:endParaRPr lang="nl-N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E6FCBA-5A5C-A5DF-E769-085F41A21BB9}"/>
              </a:ext>
            </a:extLst>
          </p:cNvPr>
          <p:cNvSpPr txBox="1"/>
          <p:nvPr/>
        </p:nvSpPr>
        <p:spPr>
          <a:xfrm>
            <a:off x="1241979" y="2905780"/>
            <a:ext cx="8517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0" i="0" dirty="0">
                <a:solidFill>
                  <a:schemeClr val="bg1"/>
                </a:solidFill>
                <a:effectLst/>
                <a:latin typeface="Gotham Light" pitchFamily="2" charset="77"/>
              </a:rPr>
              <a:t>From traditional Three Tier to Hyperconverged</a:t>
            </a:r>
            <a:endParaRPr lang="en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96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7C33FB-038F-4146-6BCF-F9DA0C3E9896}"/>
              </a:ext>
            </a:extLst>
          </p:cNvPr>
          <p:cNvSpPr txBox="1"/>
          <p:nvPr/>
        </p:nvSpPr>
        <p:spPr>
          <a:xfrm>
            <a:off x="1146048" y="2243328"/>
            <a:ext cx="7034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Compare Solutions: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23A0E9-9A4F-AFA6-7219-5BD2A6896FA0}"/>
              </a:ext>
            </a:extLst>
          </p:cNvPr>
          <p:cNvSpPr txBox="1"/>
          <p:nvPr/>
        </p:nvSpPr>
        <p:spPr>
          <a:xfrm>
            <a:off x="2596896" y="3401568"/>
            <a:ext cx="4349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/>
              <a:t>	Traditional 3-Tier Architecture</a:t>
            </a:r>
          </a:p>
          <a:p>
            <a:endParaRPr lang="en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34AD35-D23C-7082-9D5C-BF60A192BE27}"/>
              </a:ext>
            </a:extLst>
          </p:cNvPr>
          <p:cNvSpPr txBox="1"/>
          <p:nvPr/>
        </p:nvSpPr>
        <p:spPr>
          <a:xfrm>
            <a:off x="3523488" y="4047899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Converged Infrastructure</a:t>
            </a:r>
          </a:p>
          <a:p>
            <a:endParaRPr lang="en-NL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336CF4-8AB0-7CA1-62DE-F8566A7DFA43}"/>
              </a:ext>
            </a:extLst>
          </p:cNvPr>
          <p:cNvSpPr txBox="1"/>
          <p:nvPr/>
        </p:nvSpPr>
        <p:spPr>
          <a:xfrm>
            <a:off x="3536188" y="5340561"/>
            <a:ext cx="3720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Hyper Converged Infrastructure</a:t>
            </a:r>
          </a:p>
          <a:p>
            <a:endParaRPr lang="en-NL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AD392D-484C-B4E9-C538-5CC7ED8588DA}"/>
              </a:ext>
            </a:extLst>
          </p:cNvPr>
          <p:cNvSpPr/>
          <p:nvPr/>
        </p:nvSpPr>
        <p:spPr>
          <a:xfrm>
            <a:off x="3009900" y="342900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0EA76C-8703-6DC1-11D6-99AAC405152E}"/>
              </a:ext>
            </a:extLst>
          </p:cNvPr>
          <p:cNvSpPr/>
          <p:nvPr/>
        </p:nvSpPr>
        <p:spPr>
          <a:xfrm>
            <a:off x="3022600" y="4061615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B71C29-8A97-C0E7-6483-5D81593DFC22}"/>
              </a:ext>
            </a:extLst>
          </p:cNvPr>
          <p:cNvSpPr/>
          <p:nvPr/>
        </p:nvSpPr>
        <p:spPr>
          <a:xfrm>
            <a:off x="3022600" y="5413048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BE31C4-AF5C-8711-8267-B96DBFA18460}"/>
              </a:ext>
            </a:extLst>
          </p:cNvPr>
          <p:cNvSpPr txBox="1"/>
          <p:nvPr/>
        </p:nvSpPr>
        <p:spPr>
          <a:xfrm>
            <a:off x="3536188" y="4707946"/>
            <a:ext cx="1609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/>
              <a:t>Public Cloud</a:t>
            </a:r>
          </a:p>
          <a:p>
            <a:endParaRPr lang="en-NL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A56B8D-EF58-9DDF-C4C1-8F53C9EED8E7}"/>
              </a:ext>
            </a:extLst>
          </p:cNvPr>
          <p:cNvSpPr/>
          <p:nvPr/>
        </p:nvSpPr>
        <p:spPr>
          <a:xfrm>
            <a:off x="3022600" y="4780433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3571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Traditional 3-Tier ARCHITECTURE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FC61D-9C1B-1501-50E7-DFC3F4C2F6A9}"/>
              </a:ext>
            </a:extLst>
          </p:cNvPr>
          <p:cNvSpPr/>
          <p:nvPr/>
        </p:nvSpPr>
        <p:spPr>
          <a:xfrm>
            <a:off x="3606800" y="5575300"/>
            <a:ext cx="5727700" cy="1079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ABB7C0-1F6F-ABDF-BA46-0994CA8FEE64}"/>
              </a:ext>
            </a:extLst>
          </p:cNvPr>
          <p:cNvSpPr/>
          <p:nvPr/>
        </p:nvSpPr>
        <p:spPr>
          <a:xfrm>
            <a:off x="3606800" y="4445000"/>
            <a:ext cx="5727700" cy="8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C57345-A4F0-65A5-2A1A-387B7B2FDA3B}"/>
              </a:ext>
            </a:extLst>
          </p:cNvPr>
          <p:cNvSpPr/>
          <p:nvPr/>
        </p:nvSpPr>
        <p:spPr>
          <a:xfrm>
            <a:off x="3606800" y="2895600"/>
            <a:ext cx="5727700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A9C27-0499-1DB7-3264-3A26FB461310}"/>
              </a:ext>
            </a:extLst>
          </p:cNvPr>
          <p:cNvSpPr/>
          <p:nvPr/>
        </p:nvSpPr>
        <p:spPr>
          <a:xfrm>
            <a:off x="3606800" y="2387600"/>
            <a:ext cx="5727700" cy="482600"/>
          </a:xfrm>
          <a:prstGeom prst="rect">
            <a:avLst/>
          </a:prstGeom>
          <a:solidFill>
            <a:srgbClr val="076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Hypervisors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AFF15C-0674-5D40-9553-D7257B52515A}"/>
              </a:ext>
            </a:extLst>
          </p:cNvPr>
          <p:cNvSpPr txBox="1"/>
          <p:nvPr/>
        </p:nvSpPr>
        <p:spPr>
          <a:xfrm>
            <a:off x="5937250" y="372590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>
                <a:solidFill>
                  <a:schemeClr val="bg1"/>
                </a:solidFill>
              </a:rPr>
              <a:t>Servers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52DE7B-E786-9BEE-D4E2-BC6E917A2FFA}"/>
              </a:ext>
            </a:extLst>
          </p:cNvPr>
          <p:cNvSpPr txBox="1"/>
          <p:nvPr/>
        </p:nvSpPr>
        <p:spPr>
          <a:xfrm>
            <a:off x="5340350" y="4660384"/>
            <a:ext cx="314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>
                <a:solidFill>
                  <a:schemeClr val="bg1"/>
                </a:solidFill>
              </a:rPr>
              <a:t>Storage Network</a:t>
            </a:r>
          </a:p>
        </p:txBody>
      </p:sp>
      <p:sp>
        <p:nvSpPr>
          <p:cNvPr id="16" name="Can 15">
            <a:extLst>
              <a:ext uri="{FF2B5EF4-FFF2-40B4-BE49-F238E27FC236}">
                <a16:creationId xmlns:a16="http://schemas.microsoft.com/office/drawing/2014/main" id="{46D56452-F2E4-936C-F78D-A603EB736C91}"/>
              </a:ext>
            </a:extLst>
          </p:cNvPr>
          <p:cNvSpPr/>
          <p:nvPr/>
        </p:nvSpPr>
        <p:spPr>
          <a:xfrm>
            <a:off x="40005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7" name="Can 16">
            <a:extLst>
              <a:ext uri="{FF2B5EF4-FFF2-40B4-BE49-F238E27FC236}">
                <a16:creationId xmlns:a16="http://schemas.microsoft.com/office/drawing/2014/main" id="{4F994CF0-2789-6D38-FF9A-5F88CED7FFFF}"/>
              </a:ext>
            </a:extLst>
          </p:cNvPr>
          <p:cNvSpPr/>
          <p:nvPr/>
        </p:nvSpPr>
        <p:spPr>
          <a:xfrm>
            <a:off x="44958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8" name="Can 17">
            <a:extLst>
              <a:ext uri="{FF2B5EF4-FFF2-40B4-BE49-F238E27FC236}">
                <a16:creationId xmlns:a16="http://schemas.microsoft.com/office/drawing/2014/main" id="{D475E334-A364-98DB-A5B8-95821FF2DE1D}"/>
              </a:ext>
            </a:extLst>
          </p:cNvPr>
          <p:cNvSpPr/>
          <p:nvPr/>
        </p:nvSpPr>
        <p:spPr>
          <a:xfrm>
            <a:off x="50038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9" name="Can 18">
            <a:extLst>
              <a:ext uri="{FF2B5EF4-FFF2-40B4-BE49-F238E27FC236}">
                <a16:creationId xmlns:a16="http://schemas.microsoft.com/office/drawing/2014/main" id="{BA450781-4637-9DDF-4F87-58F53524E0B3}"/>
              </a:ext>
            </a:extLst>
          </p:cNvPr>
          <p:cNvSpPr/>
          <p:nvPr/>
        </p:nvSpPr>
        <p:spPr>
          <a:xfrm>
            <a:off x="54991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Can 19">
            <a:extLst>
              <a:ext uri="{FF2B5EF4-FFF2-40B4-BE49-F238E27FC236}">
                <a16:creationId xmlns:a16="http://schemas.microsoft.com/office/drawing/2014/main" id="{D8D54B90-BF31-05B8-0669-1ADF13B5AEEA}"/>
              </a:ext>
            </a:extLst>
          </p:cNvPr>
          <p:cNvSpPr/>
          <p:nvPr/>
        </p:nvSpPr>
        <p:spPr>
          <a:xfrm>
            <a:off x="60071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1" name="Can 20">
            <a:extLst>
              <a:ext uri="{FF2B5EF4-FFF2-40B4-BE49-F238E27FC236}">
                <a16:creationId xmlns:a16="http://schemas.microsoft.com/office/drawing/2014/main" id="{AB3E593E-A5EB-F36D-78B5-C01BEE6F79F9}"/>
              </a:ext>
            </a:extLst>
          </p:cNvPr>
          <p:cNvSpPr/>
          <p:nvPr/>
        </p:nvSpPr>
        <p:spPr>
          <a:xfrm>
            <a:off x="65024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2" name="Can 21">
            <a:extLst>
              <a:ext uri="{FF2B5EF4-FFF2-40B4-BE49-F238E27FC236}">
                <a16:creationId xmlns:a16="http://schemas.microsoft.com/office/drawing/2014/main" id="{AEE5524B-9773-AFDE-75C9-AE1E577C8E33}"/>
              </a:ext>
            </a:extLst>
          </p:cNvPr>
          <p:cNvSpPr/>
          <p:nvPr/>
        </p:nvSpPr>
        <p:spPr>
          <a:xfrm>
            <a:off x="69977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3" name="Can 22">
            <a:extLst>
              <a:ext uri="{FF2B5EF4-FFF2-40B4-BE49-F238E27FC236}">
                <a16:creationId xmlns:a16="http://schemas.microsoft.com/office/drawing/2014/main" id="{01F49EB3-523F-B21E-1CB4-2EE373D0834A}"/>
              </a:ext>
            </a:extLst>
          </p:cNvPr>
          <p:cNvSpPr/>
          <p:nvPr/>
        </p:nvSpPr>
        <p:spPr>
          <a:xfrm>
            <a:off x="74930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4" name="Can 23">
            <a:extLst>
              <a:ext uri="{FF2B5EF4-FFF2-40B4-BE49-F238E27FC236}">
                <a16:creationId xmlns:a16="http://schemas.microsoft.com/office/drawing/2014/main" id="{FF426A0E-2156-4DDF-7AAB-C59136F8110A}"/>
              </a:ext>
            </a:extLst>
          </p:cNvPr>
          <p:cNvSpPr/>
          <p:nvPr/>
        </p:nvSpPr>
        <p:spPr>
          <a:xfrm>
            <a:off x="79883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5" name="Can 24">
            <a:extLst>
              <a:ext uri="{FF2B5EF4-FFF2-40B4-BE49-F238E27FC236}">
                <a16:creationId xmlns:a16="http://schemas.microsoft.com/office/drawing/2014/main" id="{0DE37B14-2E4C-5DEC-913D-D2FE30BCC2D1}"/>
              </a:ext>
            </a:extLst>
          </p:cNvPr>
          <p:cNvSpPr/>
          <p:nvPr/>
        </p:nvSpPr>
        <p:spPr>
          <a:xfrm>
            <a:off x="8483600" y="6007100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B7CD91-05FB-1914-9938-971DB6ACD1AB}"/>
              </a:ext>
            </a:extLst>
          </p:cNvPr>
          <p:cNvSpPr txBox="1"/>
          <p:nvPr/>
        </p:nvSpPr>
        <p:spPr>
          <a:xfrm>
            <a:off x="5321300" y="5575300"/>
            <a:ext cx="271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>
                <a:solidFill>
                  <a:schemeClr val="bg1"/>
                </a:solidFill>
              </a:rPr>
              <a:t>Storage Controllers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111731-F488-1F34-9870-0DA3159BF8DD}"/>
              </a:ext>
            </a:extLst>
          </p:cNvPr>
          <p:cNvCxnSpPr>
            <a:cxnSpLocks/>
          </p:cNvCxnSpPr>
          <p:nvPr/>
        </p:nvCxnSpPr>
        <p:spPr>
          <a:xfrm>
            <a:off x="5321300" y="2628900"/>
            <a:ext cx="0" cy="6906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5D80EB-B15E-B613-6C9A-68C38C757699}"/>
              </a:ext>
            </a:extLst>
          </p:cNvPr>
          <p:cNvCxnSpPr>
            <a:cxnSpLocks/>
          </p:cNvCxnSpPr>
          <p:nvPr/>
        </p:nvCxnSpPr>
        <p:spPr>
          <a:xfrm>
            <a:off x="7315200" y="2628900"/>
            <a:ext cx="0" cy="6906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90929D9-5650-A8E3-FE81-B625C8A3450A}"/>
              </a:ext>
            </a:extLst>
          </p:cNvPr>
          <p:cNvSpPr txBox="1"/>
          <p:nvPr/>
        </p:nvSpPr>
        <p:spPr>
          <a:xfrm>
            <a:off x="3603630" y="2994223"/>
            <a:ext cx="1717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400">
                <a:solidFill>
                  <a:schemeClr val="bg1"/>
                </a:solidFill>
              </a:rPr>
              <a:t>Compute &amp; RAM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F59DB5-6B93-970C-59FA-91E057067C3E}"/>
              </a:ext>
            </a:extLst>
          </p:cNvPr>
          <p:cNvSpPr txBox="1"/>
          <p:nvPr/>
        </p:nvSpPr>
        <p:spPr>
          <a:xfrm>
            <a:off x="5459414" y="2978209"/>
            <a:ext cx="1717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400">
                <a:solidFill>
                  <a:schemeClr val="bg1"/>
                </a:solidFill>
              </a:rPr>
              <a:t>Compute &amp; RAM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E60D02-651A-BB27-F3F2-F85AEAFC91A5}"/>
              </a:ext>
            </a:extLst>
          </p:cNvPr>
          <p:cNvSpPr txBox="1"/>
          <p:nvPr/>
        </p:nvSpPr>
        <p:spPr>
          <a:xfrm>
            <a:off x="7453313" y="2994223"/>
            <a:ext cx="1717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400">
                <a:solidFill>
                  <a:schemeClr val="bg1"/>
                </a:solidFill>
              </a:rPr>
              <a:t>Compute &amp; RAM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735B2FA-DEC4-5BCB-74EA-753BD2FD4031}"/>
              </a:ext>
            </a:extLst>
          </p:cNvPr>
          <p:cNvSpPr/>
          <p:nvPr/>
        </p:nvSpPr>
        <p:spPr>
          <a:xfrm>
            <a:off x="390525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70FDC4-7698-1596-68B1-873F61231218}"/>
              </a:ext>
            </a:extLst>
          </p:cNvPr>
          <p:cNvSpPr/>
          <p:nvPr/>
        </p:nvSpPr>
        <p:spPr>
          <a:xfrm>
            <a:off x="455930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5790247-B543-F695-CDB9-61D30AC2EBF9}"/>
              </a:ext>
            </a:extLst>
          </p:cNvPr>
          <p:cNvSpPr/>
          <p:nvPr/>
        </p:nvSpPr>
        <p:spPr>
          <a:xfrm>
            <a:off x="521335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539E25-4E1D-C302-A115-1948C21ACD5B}"/>
              </a:ext>
            </a:extLst>
          </p:cNvPr>
          <p:cNvSpPr/>
          <p:nvPr/>
        </p:nvSpPr>
        <p:spPr>
          <a:xfrm>
            <a:off x="589121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4C75AE1-09A7-855C-9B05-B26930E38B89}"/>
              </a:ext>
            </a:extLst>
          </p:cNvPr>
          <p:cNvSpPr/>
          <p:nvPr/>
        </p:nvSpPr>
        <p:spPr>
          <a:xfrm>
            <a:off x="654526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805E2B5-9782-F637-8A67-BD6B8B57C4EB}"/>
              </a:ext>
            </a:extLst>
          </p:cNvPr>
          <p:cNvSpPr/>
          <p:nvPr/>
        </p:nvSpPr>
        <p:spPr>
          <a:xfrm>
            <a:off x="719931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DD4311E-8449-0797-21A2-75F9122C2B9B}"/>
              </a:ext>
            </a:extLst>
          </p:cNvPr>
          <p:cNvSpPr/>
          <p:nvPr/>
        </p:nvSpPr>
        <p:spPr>
          <a:xfrm>
            <a:off x="785336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EBCD33-F038-D27A-3D28-99B854B7591F}"/>
              </a:ext>
            </a:extLst>
          </p:cNvPr>
          <p:cNvSpPr/>
          <p:nvPr/>
        </p:nvSpPr>
        <p:spPr>
          <a:xfrm>
            <a:off x="8483600" y="2070100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460D1EB-0EE3-0A21-91A6-80DF2B5DE0DA}"/>
              </a:ext>
            </a:extLst>
          </p:cNvPr>
          <p:cNvCxnSpPr>
            <a:cxnSpLocks/>
          </p:cNvCxnSpPr>
          <p:nvPr/>
        </p:nvCxnSpPr>
        <p:spPr>
          <a:xfrm>
            <a:off x="5327650" y="4114800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2A4FC9F-D9BB-86C8-B00E-C1A92C544B31}"/>
              </a:ext>
            </a:extLst>
          </p:cNvPr>
          <p:cNvCxnSpPr>
            <a:cxnSpLocks/>
          </p:cNvCxnSpPr>
          <p:nvPr/>
        </p:nvCxnSpPr>
        <p:spPr>
          <a:xfrm>
            <a:off x="7981950" y="4114800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0801441-5A8D-2771-6D9D-F7143A395F03}"/>
              </a:ext>
            </a:extLst>
          </p:cNvPr>
          <p:cNvCxnSpPr>
            <a:cxnSpLocks/>
          </p:cNvCxnSpPr>
          <p:nvPr/>
        </p:nvCxnSpPr>
        <p:spPr>
          <a:xfrm>
            <a:off x="5314950" y="5075198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D5AEB3F-B4DF-A548-DB3E-772E48B3DF02}"/>
              </a:ext>
            </a:extLst>
          </p:cNvPr>
          <p:cNvCxnSpPr>
            <a:cxnSpLocks/>
          </p:cNvCxnSpPr>
          <p:nvPr/>
        </p:nvCxnSpPr>
        <p:spPr>
          <a:xfrm>
            <a:off x="7994650" y="5075198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47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Traditional 3-Tier ARCHITECTURE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FC61D-9C1B-1501-50E7-DFC3F4C2F6A9}"/>
              </a:ext>
            </a:extLst>
          </p:cNvPr>
          <p:cNvSpPr/>
          <p:nvPr/>
        </p:nvSpPr>
        <p:spPr>
          <a:xfrm>
            <a:off x="723900" y="5467348"/>
            <a:ext cx="5727700" cy="1079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ABB7C0-1F6F-ABDF-BA46-0994CA8FEE64}"/>
              </a:ext>
            </a:extLst>
          </p:cNvPr>
          <p:cNvSpPr/>
          <p:nvPr/>
        </p:nvSpPr>
        <p:spPr>
          <a:xfrm>
            <a:off x="723900" y="4337048"/>
            <a:ext cx="5727700" cy="8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C57345-A4F0-65A5-2A1A-387B7B2FDA3B}"/>
              </a:ext>
            </a:extLst>
          </p:cNvPr>
          <p:cNvSpPr/>
          <p:nvPr/>
        </p:nvSpPr>
        <p:spPr>
          <a:xfrm>
            <a:off x="723900" y="2787648"/>
            <a:ext cx="5727700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A9C27-0499-1DB7-3264-3A26FB461310}"/>
              </a:ext>
            </a:extLst>
          </p:cNvPr>
          <p:cNvSpPr/>
          <p:nvPr/>
        </p:nvSpPr>
        <p:spPr>
          <a:xfrm>
            <a:off x="723900" y="2279648"/>
            <a:ext cx="5727700" cy="482600"/>
          </a:xfrm>
          <a:prstGeom prst="rect">
            <a:avLst/>
          </a:prstGeom>
          <a:solidFill>
            <a:srgbClr val="076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Hypervisors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AFF15C-0674-5D40-9553-D7257B52515A}"/>
              </a:ext>
            </a:extLst>
          </p:cNvPr>
          <p:cNvSpPr txBox="1"/>
          <p:nvPr/>
        </p:nvSpPr>
        <p:spPr>
          <a:xfrm>
            <a:off x="3054350" y="361795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>
                <a:solidFill>
                  <a:schemeClr val="bg1"/>
                </a:solidFill>
              </a:rPr>
              <a:t>Servers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52DE7B-E786-9BEE-D4E2-BC6E917A2FFA}"/>
              </a:ext>
            </a:extLst>
          </p:cNvPr>
          <p:cNvSpPr txBox="1"/>
          <p:nvPr/>
        </p:nvSpPr>
        <p:spPr>
          <a:xfrm>
            <a:off x="2457450" y="4552432"/>
            <a:ext cx="314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>
                <a:solidFill>
                  <a:schemeClr val="bg1"/>
                </a:solidFill>
              </a:rPr>
              <a:t>Storage Network</a:t>
            </a:r>
          </a:p>
        </p:txBody>
      </p:sp>
      <p:sp>
        <p:nvSpPr>
          <p:cNvPr id="16" name="Can 15">
            <a:extLst>
              <a:ext uri="{FF2B5EF4-FFF2-40B4-BE49-F238E27FC236}">
                <a16:creationId xmlns:a16="http://schemas.microsoft.com/office/drawing/2014/main" id="{46D56452-F2E4-936C-F78D-A603EB736C91}"/>
              </a:ext>
            </a:extLst>
          </p:cNvPr>
          <p:cNvSpPr/>
          <p:nvPr/>
        </p:nvSpPr>
        <p:spPr>
          <a:xfrm>
            <a:off x="11176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7" name="Can 16">
            <a:extLst>
              <a:ext uri="{FF2B5EF4-FFF2-40B4-BE49-F238E27FC236}">
                <a16:creationId xmlns:a16="http://schemas.microsoft.com/office/drawing/2014/main" id="{4F994CF0-2789-6D38-FF9A-5F88CED7FFFF}"/>
              </a:ext>
            </a:extLst>
          </p:cNvPr>
          <p:cNvSpPr/>
          <p:nvPr/>
        </p:nvSpPr>
        <p:spPr>
          <a:xfrm>
            <a:off x="16129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8" name="Can 17">
            <a:extLst>
              <a:ext uri="{FF2B5EF4-FFF2-40B4-BE49-F238E27FC236}">
                <a16:creationId xmlns:a16="http://schemas.microsoft.com/office/drawing/2014/main" id="{D475E334-A364-98DB-A5B8-95821FF2DE1D}"/>
              </a:ext>
            </a:extLst>
          </p:cNvPr>
          <p:cNvSpPr/>
          <p:nvPr/>
        </p:nvSpPr>
        <p:spPr>
          <a:xfrm>
            <a:off x="21209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9" name="Can 18">
            <a:extLst>
              <a:ext uri="{FF2B5EF4-FFF2-40B4-BE49-F238E27FC236}">
                <a16:creationId xmlns:a16="http://schemas.microsoft.com/office/drawing/2014/main" id="{BA450781-4637-9DDF-4F87-58F53524E0B3}"/>
              </a:ext>
            </a:extLst>
          </p:cNvPr>
          <p:cNvSpPr/>
          <p:nvPr/>
        </p:nvSpPr>
        <p:spPr>
          <a:xfrm>
            <a:off x="26162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Can 19">
            <a:extLst>
              <a:ext uri="{FF2B5EF4-FFF2-40B4-BE49-F238E27FC236}">
                <a16:creationId xmlns:a16="http://schemas.microsoft.com/office/drawing/2014/main" id="{D8D54B90-BF31-05B8-0669-1ADF13B5AEEA}"/>
              </a:ext>
            </a:extLst>
          </p:cNvPr>
          <p:cNvSpPr/>
          <p:nvPr/>
        </p:nvSpPr>
        <p:spPr>
          <a:xfrm>
            <a:off x="31242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1" name="Can 20">
            <a:extLst>
              <a:ext uri="{FF2B5EF4-FFF2-40B4-BE49-F238E27FC236}">
                <a16:creationId xmlns:a16="http://schemas.microsoft.com/office/drawing/2014/main" id="{AB3E593E-A5EB-F36D-78B5-C01BEE6F79F9}"/>
              </a:ext>
            </a:extLst>
          </p:cNvPr>
          <p:cNvSpPr/>
          <p:nvPr/>
        </p:nvSpPr>
        <p:spPr>
          <a:xfrm>
            <a:off x="36195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2" name="Can 21">
            <a:extLst>
              <a:ext uri="{FF2B5EF4-FFF2-40B4-BE49-F238E27FC236}">
                <a16:creationId xmlns:a16="http://schemas.microsoft.com/office/drawing/2014/main" id="{AEE5524B-9773-AFDE-75C9-AE1E577C8E33}"/>
              </a:ext>
            </a:extLst>
          </p:cNvPr>
          <p:cNvSpPr/>
          <p:nvPr/>
        </p:nvSpPr>
        <p:spPr>
          <a:xfrm>
            <a:off x="41148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3" name="Can 22">
            <a:extLst>
              <a:ext uri="{FF2B5EF4-FFF2-40B4-BE49-F238E27FC236}">
                <a16:creationId xmlns:a16="http://schemas.microsoft.com/office/drawing/2014/main" id="{01F49EB3-523F-B21E-1CB4-2EE373D0834A}"/>
              </a:ext>
            </a:extLst>
          </p:cNvPr>
          <p:cNvSpPr/>
          <p:nvPr/>
        </p:nvSpPr>
        <p:spPr>
          <a:xfrm>
            <a:off x="46101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4" name="Can 23">
            <a:extLst>
              <a:ext uri="{FF2B5EF4-FFF2-40B4-BE49-F238E27FC236}">
                <a16:creationId xmlns:a16="http://schemas.microsoft.com/office/drawing/2014/main" id="{FF426A0E-2156-4DDF-7AAB-C59136F8110A}"/>
              </a:ext>
            </a:extLst>
          </p:cNvPr>
          <p:cNvSpPr/>
          <p:nvPr/>
        </p:nvSpPr>
        <p:spPr>
          <a:xfrm>
            <a:off x="51054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5" name="Can 24">
            <a:extLst>
              <a:ext uri="{FF2B5EF4-FFF2-40B4-BE49-F238E27FC236}">
                <a16:creationId xmlns:a16="http://schemas.microsoft.com/office/drawing/2014/main" id="{0DE37B14-2E4C-5DEC-913D-D2FE30BCC2D1}"/>
              </a:ext>
            </a:extLst>
          </p:cNvPr>
          <p:cNvSpPr/>
          <p:nvPr/>
        </p:nvSpPr>
        <p:spPr>
          <a:xfrm>
            <a:off x="5600700" y="5899148"/>
            <a:ext cx="317500" cy="485774"/>
          </a:xfrm>
          <a:prstGeom prst="can">
            <a:avLst/>
          </a:prstGeom>
          <a:solidFill>
            <a:schemeClr val="accent1"/>
          </a:solidFill>
          <a:ln>
            <a:solidFill>
              <a:srgbClr val="EBEE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B7CD91-05FB-1914-9938-971DB6ACD1AB}"/>
              </a:ext>
            </a:extLst>
          </p:cNvPr>
          <p:cNvSpPr txBox="1"/>
          <p:nvPr/>
        </p:nvSpPr>
        <p:spPr>
          <a:xfrm>
            <a:off x="2438400" y="5467348"/>
            <a:ext cx="271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>
                <a:solidFill>
                  <a:schemeClr val="bg1"/>
                </a:solidFill>
              </a:rPr>
              <a:t>Storage Controllers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111731-F488-1F34-9870-0DA3159BF8DD}"/>
              </a:ext>
            </a:extLst>
          </p:cNvPr>
          <p:cNvCxnSpPr>
            <a:cxnSpLocks/>
          </p:cNvCxnSpPr>
          <p:nvPr/>
        </p:nvCxnSpPr>
        <p:spPr>
          <a:xfrm>
            <a:off x="2438400" y="2520948"/>
            <a:ext cx="0" cy="6906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5D80EB-B15E-B613-6C9A-68C38C757699}"/>
              </a:ext>
            </a:extLst>
          </p:cNvPr>
          <p:cNvCxnSpPr>
            <a:cxnSpLocks/>
          </p:cNvCxnSpPr>
          <p:nvPr/>
        </p:nvCxnSpPr>
        <p:spPr>
          <a:xfrm>
            <a:off x="4432300" y="2520948"/>
            <a:ext cx="0" cy="6906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90929D9-5650-A8E3-FE81-B625C8A3450A}"/>
              </a:ext>
            </a:extLst>
          </p:cNvPr>
          <p:cNvSpPr txBox="1"/>
          <p:nvPr/>
        </p:nvSpPr>
        <p:spPr>
          <a:xfrm>
            <a:off x="720730" y="2886271"/>
            <a:ext cx="1717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400">
                <a:solidFill>
                  <a:schemeClr val="bg1"/>
                </a:solidFill>
              </a:rPr>
              <a:t>Compute &amp; RAM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F59DB5-6B93-970C-59FA-91E057067C3E}"/>
              </a:ext>
            </a:extLst>
          </p:cNvPr>
          <p:cNvSpPr txBox="1"/>
          <p:nvPr/>
        </p:nvSpPr>
        <p:spPr>
          <a:xfrm>
            <a:off x="2576514" y="2870257"/>
            <a:ext cx="1717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400">
                <a:solidFill>
                  <a:schemeClr val="bg1"/>
                </a:solidFill>
              </a:rPr>
              <a:t>Compute &amp; RAM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E60D02-651A-BB27-F3F2-F85AEAFC91A5}"/>
              </a:ext>
            </a:extLst>
          </p:cNvPr>
          <p:cNvSpPr txBox="1"/>
          <p:nvPr/>
        </p:nvSpPr>
        <p:spPr>
          <a:xfrm>
            <a:off x="4570413" y="2886271"/>
            <a:ext cx="1717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400">
                <a:solidFill>
                  <a:schemeClr val="bg1"/>
                </a:solidFill>
              </a:rPr>
              <a:t>Compute &amp; RAM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735B2FA-DEC4-5BCB-74EA-753BD2FD4031}"/>
              </a:ext>
            </a:extLst>
          </p:cNvPr>
          <p:cNvSpPr/>
          <p:nvPr/>
        </p:nvSpPr>
        <p:spPr>
          <a:xfrm>
            <a:off x="102235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70FDC4-7698-1596-68B1-873F61231218}"/>
              </a:ext>
            </a:extLst>
          </p:cNvPr>
          <p:cNvSpPr/>
          <p:nvPr/>
        </p:nvSpPr>
        <p:spPr>
          <a:xfrm>
            <a:off x="167640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5790247-B543-F695-CDB9-61D30AC2EBF9}"/>
              </a:ext>
            </a:extLst>
          </p:cNvPr>
          <p:cNvSpPr/>
          <p:nvPr/>
        </p:nvSpPr>
        <p:spPr>
          <a:xfrm>
            <a:off x="233045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539E25-4E1D-C302-A115-1948C21ACD5B}"/>
              </a:ext>
            </a:extLst>
          </p:cNvPr>
          <p:cNvSpPr/>
          <p:nvPr/>
        </p:nvSpPr>
        <p:spPr>
          <a:xfrm>
            <a:off x="300831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4C75AE1-09A7-855C-9B05-B26930E38B89}"/>
              </a:ext>
            </a:extLst>
          </p:cNvPr>
          <p:cNvSpPr/>
          <p:nvPr/>
        </p:nvSpPr>
        <p:spPr>
          <a:xfrm>
            <a:off x="366236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805E2B5-9782-F637-8A67-BD6B8B57C4EB}"/>
              </a:ext>
            </a:extLst>
          </p:cNvPr>
          <p:cNvSpPr/>
          <p:nvPr/>
        </p:nvSpPr>
        <p:spPr>
          <a:xfrm>
            <a:off x="431641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DD4311E-8449-0797-21A2-75F9122C2B9B}"/>
              </a:ext>
            </a:extLst>
          </p:cNvPr>
          <p:cNvSpPr/>
          <p:nvPr/>
        </p:nvSpPr>
        <p:spPr>
          <a:xfrm>
            <a:off x="497046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EBCD33-F038-D27A-3D28-99B854B7591F}"/>
              </a:ext>
            </a:extLst>
          </p:cNvPr>
          <p:cNvSpPr/>
          <p:nvPr/>
        </p:nvSpPr>
        <p:spPr>
          <a:xfrm>
            <a:off x="5600700" y="1898648"/>
            <a:ext cx="555620" cy="292100"/>
          </a:xfrm>
          <a:prstGeom prst="rect">
            <a:avLst/>
          </a:prstGeom>
          <a:solidFill>
            <a:schemeClr val="accent3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/>
              <a:t>VM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460D1EB-0EE3-0A21-91A6-80DF2B5DE0DA}"/>
              </a:ext>
            </a:extLst>
          </p:cNvPr>
          <p:cNvCxnSpPr>
            <a:cxnSpLocks/>
          </p:cNvCxnSpPr>
          <p:nvPr/>
        </p:nvCxnSpPr>
        <p:spPr>
          <a:xfrm>
            <a:off x="2444750" y="4006848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2A4FC9F-D9BB-86C8-B00E-C1A92C544B31}"/>
              </a:ext>
            </a:extLst>
          </p:cNvPr>
          <p:cNvCxnSpPr>
            <a:cxnSpLocks/>
          </p:cNvCxnSpPr>
          <p:nvPr/>
        </p:nvCxnSpPr>
        <p:spPr>
          <a:xfrm>
            <a:off x="5099050" y="4006848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0801441-5A8D-2771-6D9D-F7143A395F03}"/>
              </a:ext>
            </a:extLst>
          </p:cNvPr>
          <p:cNvCxnSpPr>
            <a:cxnSpLocks/>
          </p:cNvCxnSpPr>
          <p:nvPr/>
        </p:nvCxnSpPr>
        <p:spPr>
          <a:xfrm>
            <a:off x="2432050" y="4967246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D5AEB3F-B4DF-A548-DB3E-772E48B3DF02}"/>
              </a:ext>
            </a:extLst>
          </p:cNvPr>
          <p:cNvCxnSpPr>
            <a:cxnSpLocks/>
          </p:cNvCxnSpPr>
          <p:nvPr/>
        </p:nvCxnSpPr>
        <p:spPr>
          <a:xfrm>
            <a:off x="5111750" y="4967246"/>
            <a:ext cx="0" cy="500102"/>
          </a:xfrm>
          <a:prstGeom prst="line">
            <a:avLst/>
          </a:prstGeom>
          <a:ln w="793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7EC86E1-5441-CD28-E957-B9BD57A97563}"/>
              </a:ext>
            </a:extLst>
          </p:cNvPr>
          <p:cNvSpPr txBox="1"/>
          <p:nvPr/>
        </p:nvSpPr>
        <p:spPr>
          <a:xfrm>
            <a:off x="7810502" y="3050397"/>
            <a:ext cx="3492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Considerable Complexity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B064A-343A-A695-86A3-8B56D2DE7460}"/>
              </a:ext>
            </a:extLst>
          </p:cNvPr>
          <p:cNvSpPr txBox="1"/>
          <p:nvPr/>
        </p:nvSpPr>
        <p:spPr>
          <a:xfrm>
            <a:off x="7810501" y="3563713"/>
            <a:ext cx="3492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Compatibility Issues over time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F67A5E-7E37-3D6A-04CA-A393AA399100}"/>
              </a:ext>
            </a:extLst>
          </p:cNvPr>
          <p:cNvSpPr txBox="1"/>
          <p:nvPr/>
        </p:nvSpPr>
        <p:spPr>
          <a:xfrm>
            <a:off x="7810501" y="4077029"/>
            <a:ext cx="384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Extensive Planning for Upgrades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3F69FF-8C70-0B21-EC4E-B675FC7036F3}"/>
              </a:ext>
            </a:extLst>
          </p:cNvPr>
          <p:cNvSpPr txBox="1"/>
          <p:nvPr/>
        </p:nvSpPr>
        <p:spPr>
          <a:xfrm>
            <a:off x="7810501" y="4553277"/>
            <a:ext cx="384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Bottlenecks and Scaling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DFEC49-EFAD-F7EA-C2EB-E821C785CA04}"/>
              </a:ext>
            </a:extLst>
          </p:cNvPr>
          <p:cNvSpPr txBox="1"/>
          <p:nvPr/>
        </p:nvSpPr>
        <p:spPr>
          <a:xfrm>
            <a:off x="7810501" y="5027648"/>
            <a:ext cx="384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Limited Self-Healing</a:t>
            </a:r>
          </a:p>
        </p:txBody>
      </p:sp>
    </p:spTree>
    <p:extLst>
      <p:ext uri="{BB962C8B-B14F-4D97-AF65-F5344CB8AC3E}">
        <p14:creationId xmlns:p14="http://schemas.microsoft.com/office/powerpoint/2010/main" val="41232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Converged Architecture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EC86E1-5441-CD28-E957-B9BD57A97563}"/>
              </a:ext>
            </a:extLst>
          </p:cNvPr>
          <p:cNvSpPr txBox="1"/>
          <p:nvPr/>
        </p:nvSpPr>
        <p:spPr>
          <a:xfrm>
            <a:off x="7810502" y="3050397"/>
            <a:ext cx="42417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Advantages:      Single Platform</a:t>
            </a:r>
          </a:p>
          <a:p>
            <a:r>
              <a:rPr lang="en-NL"/>
              <a:t>		One Phone Number</a:t>
            </a:r>
          </a:p>
          <a:p>
            <a:r>
              <a:rPr lang="en-NL"/>
              <a:t>		Validated Design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D33FBB-51D6-328A-9ABB-3EEF3B0B5771}"/>
              </a:ext>
            </a:extLst>
          </p:cNvPr>
          <p:cNvSpPr txBox="1"/>
          <p:nvPr/>
        </p:nvSpPr>
        <p:spPr>
          <a:xfrm>
            <a:off x="7810502" y="4215368"/>
            <a:ext cx="384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But still 3 tiers…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CD382A7-5041-AAF1-FA07-5A6351BA0CF0}"/>
              </a:ext>
            </a:extLst>
          </p:cNvPr>
          <p:cNvSpPr/>
          <p:nvPr/>
        </p:nvSpPr>
        <p:spPr>
          <a:xfrm>
            <a:off x="1079500" y="2501900"/>
            <a:ext cx="2095500" cy="344170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43E623-6F89-17D5-1A2C-A61A984E9804}"/>
              </a:ext>
            </a:extLst>
          </p:cNvPr>
          <p:cNvSpPr/>
          <p:nvPr/>
        </p:nvSpPr>
        <p:spPr>
          <a:xfrm>
            <a:off x="1377950" y="2775632"/>
            <a:ext cx="1498600" cy="6533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Networking</a:t>
            </a:r>
            <a:endParaRPr lang="en-NL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460875C-8537-65CD-D648-0DCBC4FC653D}"/>
              </a:ext>
            </a:extLst>
          </p:cNvPr>
          <p:cNvSpPr/>
          <p:nvPr/>
        </p:nvSpPr>
        <p:spPr>
          <a:xfrm>
            <a:off x="1377950" y="3625326"/>
            <a:ext cx="1498600" cy="95937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Compute</a:t>
            </a:r>
            <a:endParaRPr lang="en-NL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FDBA73F-A137-4F71-64C7-2161F5DFE414}"/>
              </a:ext>
            </a:extLst>
          </p:cNvPr>
          <p:cNvSpPr/>
          <p:nvPr/>
        </p:nvSpPr>
        <p:spPr>
          <a:xfrm>
            <a:off x="1377950" y="4703832"/>
            <a:ext cx="1498600" cy="84507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Storage</a:t>
            </a:r>
            <a:endParaRPr lang="en-NL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00126C45-6417-FD02-2963-7A7CF526765B}"/>
              </a:ext>
            </a:extLst>
          </p:cNvPr>
          <p:cNvSpPr/>
          <p:nvPr/>
        </p:nvSpPr>
        <p:spPr>
          <a:xfrm>
            <a:off x="3848100" y="2501900"/>
            <a:ext cx="2095500" cy="3441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DD42D18-CC22-3A6C-3BC6-607FAE466E22}"/>
              </a:ext>
            </a:extLst>
          </p:cNvPr>
          <p:cNvSpPr/>
          <p:nvPr/>
        </p:nvSpPr>
        <p:spPr>
          <a:xfrm>
            <a:off x="4146550" y="2775632"/>
            <a:ext cx="1498600" cy="6533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Networking</a:t>
            </a:r>
            <a:endParaRPr lang="en-NL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B539F29-A6AE-93E7-FAFC-0B1F849F7CEE}"/>
              </a:ext>
            </a:extLst>
          </p:cNvPr>
          <p:cNvSpPr/>
          <p:nvPr/>
        </p:nvSpPr>
        <p:spPr>
          <a:xfrm>
            <a:off x="4146550" y="3625326"/>
            <a:ext cx="1498600" cy="9593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Compute</a:t>
            </a:r>
            <a:endParaRPr lang="en-NL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DABDFA7-0602-A6FE-635E-954B638C54CA}"/>
              </a:ext>
            </a:extLst>
          </p:cNvPr>
          <p:cNvSpPr/>
          <p:nvPr/>
        </p:nvSpPr>
        <p:spPr>
          <a:xfrm>
            <a:off x="4146550" y="4703832"/>
            <a:ext cx="1498600" cy="8450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Storage</a:t>
            </a:r>
            <a:endParaRPr lang="en-NL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BD206BD-1842-E14F-E414-268551D3CCC0}"/>
              </a:ext>
            </a:extLst>
          </p:cNvPr>
          <p:cNvSpPr txBox="1"/>
          <p:nvPr/>
        </p:nvSpPr>
        <p:spPr>
          <a:xfrm>
            <a:off x="1377950" y="1812622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/>
              <a:t>     FlexPod</a:t>
            </a:r>
          </a:p>
          <a:p>
            <a:r>
              <a:rPr lang="en-NL"/>
              <a:t>Cisco/Netapp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159CC84-A458-3F79-6AB4-E17A385CE3FE}"/>
              </a:ext>
            </a:extLst>
          </p:cNvPr>
          <p:cNvSpPr txBox="1"/>
          <p:nvPr/>
        </p:nvSpPr>
        <p:spPr>
          <a:xfrm>
            <a:off x="4124645" y="1855569"/>
            <a:ext cx="1542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/>
              <a:t>    Oracle</a:t>
            </a:r>
          </a:p>
          <a:p>
            <a:r>
              <a:rPr lang="en-NL"/>
              <a:t>Supercluster</a:t>
            </a:r>
          </a:p>
        </p:txBody>
      </p:sp>
    </p:spTree>
    <p:extLst>
      <p:ext uri="{BB962C8B-B14F-4D97-AF65-F5344CB8AC3E}">
        <p14:creationId xmlns:p14="http://schemas.microsoft.com/office/powerpoint/2010/main" val="34058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Public Cloud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EC86E1-5441-CD28-E957-B9BD57A97563}"/>
              </a:ext>
            </a:extLst>
          </p:cNvPr>
          <p:cNvSpPr txBox="1"/>
          <p:nvPr/>
        </p:nvSpPr>
        <p:spPr>
          <a:xfrm>
            <a:off x="7638242" y="2457966"/>
            <a:ext cx="45537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Solves a lot of problems</a:t>
            </a:r>
          </a:p>
          <a:p>
            <a:endParaRPr lang="en-NL"/>
          </a:p>
          <a:p>
            <a:r>
              <a:rPr lang="en-NL"/>
              <a:t>	- software defined</a:t>
            </a:r>
          </a:p>
          <a:p>
            <a:r>
              <a:rPr lang="en-NL"/>
              <a:t>	- great scalability</a:t>
            </a:r>
          </a:p>
          <a:p>
            <a:r>
              <a:rPr lang="en-NL"/>
              <a:t>	- constantly improving</a:t>
            </a:r>
          </a:p>
          <a:p>
            <a:r>
              <a:rPr lang="en-NL"/>
              <a:t>	- ideal for changing workloads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D33FBB-51D6-328A-9ABB-3EEF3B0B5771}"/>
              </a:ext>
            </a:extLst>
          </p:cNvPr>
          <p:cNvSpPr txBox="1"/>
          <p:nvPr/>
        </p:nvSpPr>
        <p:spPr>
          <a:xfrm>
            <a:off x="7727142" y="4507468"/>
            <a:ext cx="38480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But what if you have constant workloads?</a:t>
            </a:r>
          </a:p>
          <a:p>
            <a:r>
              <a:rPr lang="en-NL"/>
              <a:t>And what if you have regulatory</a:t>
            </a:r>
          </a:p>
          <a:p>
            <a:r>
              <a:rPr lang="en-GB" dirty="0"/>
              <a:t>r</a:t>
            </a:r>
            <a:r>
              <a:rPr lang="en-NL"/>
              <a:t>equirements?</a:t>
            </a:r>
          </a:p>
          <a:p>
            <a:endParaRPr lang="en-NL"/>
          </a:p>
        </p:txBody>
      </p:sp>
      <p:pic>
        <p:nvPicPr>
          <p:cNvPr id="2" name="Picture 1" descr="A close up of a logo&#10;&#10;Description automatically generated with low confidence">
            <a:extLst>
              <a:ext uri="{FF2B5EF4-FFF2-40B4-BE49-F238E27FC236}">
                <a16:creationId xmlns:a16="http://schemas.microsoft.com/office/drawing/2014/main" id="{0BCE9C93-6D41-99EE-BA4B-074D1EF01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11" y="1523999"/>
            <a:ext cx="6023114" cy="40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17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Why </a:t>
            </a:r>
            <a:r>
              <a:rPr lang="en-US" sz="2400" dirty="0" err="1"/>
              <a:t>nutanix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0CD69-DB7C-C636-CE80-251CD8DDB229}"/>
              </a:ext>
            </a:extLst>
          </p:cNvPr>
          <p:cNvSpPr txBox="1"/>
          <p:nvPr/>
        </p:nvSpPr>
        <p:spPr>
          <a:xfrm>
            <a:off x="1192696" y="1550504"/>
            <a:ext cx="2888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b="1" dirty="0"/>
              <a:t>Some important reasons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3C76A-F1D6-7A7A-AAC6-32ABAA55FBFD}"/>
              </a:ext>
            </a:extLst>
          </p:cNvPr>
          <p:cNvSpPr txBox="1"/>
          <p:nvPr/>
        </p:nvSpPr>
        <p:spPr>
          <a:xfrm>
            <a:off x="2464905" y="2226365"/>
            <a:ext cx="4677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i="0" dirty="0">
                <a:solidFill>
                  <a:srgbClr val="374151"/>
                </a:solidFill>
                <a:effectLst/>
              </a:rPr>
              <a:t>Simplified </a:t>
            </a:r>
            <a:r>
              <a:rPr lang="en-GB" sz="2000" b="0" i="0" dirty="0" err="1">
                <a:solidFill>
                  <a:srgbClr val="374151"/>
                </a:solidFill>
                <a:effectLst/>
              </a:rPr>
              <a:t>Datacenter</a:t>
            </a:r>
            <a:r>
              <a:rPr lang="en-GB" sz="2000" b="0" i="0" dirty="0">
                <a:solidFill>
                  <a:srgbClr val="374151"/>
                </a:solidFill>
                <a:effectLst/>
              </a:rPr>
              <a:t> Management</a:t>
            </a:r>
            <a:endParaRPr lang="en-NL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6062E6-C7DD-57B9-2B96-6126C1E86E29}"/>
              </a:ext>
            </a:extLst>
          </p:cNvPr>
          <p:cNvSpPr/>
          <p:nvPr/>
        </p:nvSpPr>
        <p:spPr>
          <a:xfrm>
            <a:off x="2107096" y="2329259"/>
            <a:ext cx="204304" cy="1934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D7033E-A43A-81AC-B1BF-2C14B3C89702}"/>
              </a:ext>
            </a:extLst>
          </p:cNvPr>
          <p:cNvSpPr txBox="1"/>
          <p:nvPr/>
        </p:nvSpPr>
        <p:spPr>
          <a:xfrm>
            <a:off x="2464905" y="2732056"/>
            <a:ext cx="2832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i="0" dirty="0">
                <a:solidFill>
                  <a:srgbClr val="374151"/>
                </a:solidFill>
                <a:effectLst/>
              </a:rPr>
              <a:t>Scalable and Flexible</a:t>
            </a:r>
            <a:endParaRPr lang="en-NL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6F7D06-5BBB-5383-0FFC-F907542D10B5}"/>
              </a:ext>
            </a:extLst>
          </p:cNvPr>
          <p:cNvSpPr/>
          <p:nvPr/>
        </p:nvSpPr>
        <p:spPr>
          <a:xfrm>
            <a:off x="2107096" y="2834950"/>
            <a:ext cx="204304" cy="1934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4B2C7C-D006-2B22-F6C2-FAAD37CFF820}"/>
              </a:ext>
            </a:extLst>
          </p:cNvPr>
          <p:cNvSpPr txBox="1"/>
          <p:nvPr/>
        </p:nvSpPr>
        <p:spPr>
          <a:xfrm>
            <a:off x="2464905" y="3325725"/>
            <a:ext cx="2438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i="0" dirty="0">
                <a:solidFill>
                  <a:srgbClr val="374151"/>
                </a:solidFill>
                <a:effectLst/>
              </a:rPr>
              <a:t>High Performance</a:t>
            </a:r>
            <a:endParaRPr lang="en-NL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7745EC-D842-916E-8A23-3CD36FD7B830}"/>
              </a:ext>
            </a:extLst>
          </p:cNvPr>
          <p:cNvSpPr/>
          <p:nvPr/>
        </p:nvSpPr>
        <p:spPr>
          <a:xfrm>
            <a:off x="2107096" y="3428619"/>
            <a:ext cx="204304" cy="1934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63B742-8EF8-BB4C-CD43-8750AAE94CE7}"/>
              </a:ext>
            </a:extLst>
          </p:cNvPr>
          <p:cNvSpPr txBox="1"/>
          <p:nvPr/>
        </p:nvSpPr>
        <p:spPr>
          <a:xfrm>
            <a:off x="2464905" y="3919394"/>
            <a:ext cx="2518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i="0" dirty="0">
                <a:solidFill>
                  <a:srgbClr val="374151"/>
                </a:solidFill>
                <a:effectLst/>
              </a:rPr>
              <a:t>Enhanced Security</a:t>
            </a:r>
            <a:endParaRPr lang="en-NL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81692B-DD32-721C-DCE5-93D6B3DAB22B}"/>
              </a:ext>
            </a:extLst>
          </p:cNvPr>
          <p:cNvSpPr/>
          <p:nvPr/>
        </p:nvSpPr>
        <p:spPr>
          <a:xfrm>
            <a:off x="2107096" y="4022288"/>
            <a:ext cx="204304" cy="1934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365A0F-6A97-C50E-84A3-928B237C9337}"/>
              </a:ext>
            </a:extLst>
          </p:cNvPr>
          <p:cNvSpPr txBox="1"/>
          <p:nvPr/>
        </p:nvSpPr>
        <p:spPr>
          <a:xfrm>
            <a:off x="2464905" y="4526105"/>
            <a:ext cx="4586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i="0" dirty="0">
                <a:solidFill>
                  <a:srgbClr val="374151"/>
                </a:solidFill>
                <a:effectLst/>
              </a:rPr>
              <a:t>Hybrid and Multi-Cloud Capabilities</a:t>
            </a:r>
            <a:endParaRPr lang="en-NL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EAE52B-091F-EFF4-2AB9-F2A7A8859A56}"/>
              </a:ext>
            </a:extLst>
          </p:cNvPr>
          <p:cNvSpPr/>
          <p:nvPr/>
        </p:nvSpPr>
        <p:spPr>
          <a:xfrm>
            <a:off x="2107096" y="4628999"/>
            <a:ext cx="204304" cy="1934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30A8C8-EAEC-7844-8D0A-B35C7B766047}"/>
              </a:ext>
            </a:extLst>
          </p:cNvPr>
          <p:cNvSpPr txBox="1"/>
          <p:nvPr/>
        </p:nvSpPr>
        <p:spPr>
          <a:xfrm>
            <a:off x="2517872" y="5139465"/>
            <a:ext cx="2013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i="0" dirty="0">
                <a:solidFill>
                  <a:srgbClr val="374151"/>
                </a:solidFill>
                <a:effectLst/>
              </a:rPr>
              <a:t>Cost Efficiency</a:t>
            </a:r>
            <a:endParaRPr lang="en-NL" sz="2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834647-7047-38C5-9200-397991A322BC}"/>
              </a:ext>
            </a:extLst>
          </p:cNvPr>
          <p:cNvSpPr/>
          <p:nvPr/>
        </p:nvSpPr>
        <p:spPr>
          <a:xfrm>
            <a:off x="2160063" y="5242359"/>
            <a:ext cx="204304" cy="1934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9716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Why </a:t>
            </a:r>
            <a:r>
              <a:rPr lang="en-US" sz="2400" dirty="0" err="1"/>
              <a:t>nutanix</a:t>
            </a:r>
            <a:endParaRPr lang="en-US" sz="2400" dirty="0"/>
          </a:p>
        </p:txBody>
      </p:sp>
      <p:pic>
        <p:nvPicPr>
          <p:cNvPr id="3" name="Picture 2" descr="A picture containing text, screenshot, logo, font&#10;&#10;Description automatically generated">
            <a:extLst>
              <a:ext uri="{FF2B5EF4-FFF2-40B4-BE49-F238E27FC236}">
                <a16:creationId xmlns:a16="http://schemas.microsoft.com/office/drawing/2014/main" id="{6FDB9F9B-E9E2-16FA-0A5F-8D71C47C1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248" y="2476793"/>
            <a:ext cx="6970244" cy="311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984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HyperConverged</a:t>
            </a:r>
            <a:r>
              <a:rPr lang="en-US" sz="2400" dirty="0"/>
              <a:t> Infrastructure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92E5A5-32D7-EDC7-5065-B8A5C4B5833F}"/>
              </a:ext>
            </a:extLst>
          </p:cNvPr>
          <p:cNvSpPr txBox="1"/>
          <p:nvPr/>
        </p:nvSpPr>
        <p:spPr>
          <a:xfrm>
            <a:off x="5190605" y="2679700"/>
            <a:ext cx="5212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Distributed Archtecture implemented in Corporate environments (Private Cloud)</a:t>
            </a:r>
          </a:p>
        </p:txBody>
      </p:sp>
      <p:pic>
        <p:nvPicPr>
          <p:cNvPr id="7" name="Picture 6" descr="A picture containing font, logo, graphics, electric blue&#10;&#10;Description automatically generated">
            <a:extLst>
              <a:ext uri="{FF2B5EF4-FFF2-40B4-BE49-F238E27FC236}">
                <a16:creationId xmlns:a16="http://schemas.microsoft.com/office/drawing/2014/main" id="{EDC48629-E877-8A14-202F-3F7775A86E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76" y="2405965"/>
            <a:ext cx="2908351" cy="163449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307BE42-E711-6EB4-E51B-9DE5F8DF24EA}"/>
              </a:ext>
            </a:extLst>
          </p:cNvPr>
          <p:cNvSpPr/>
          <p:nvPr/>
        </p:nvSpPr>
        <p:spPr>
          <a:xfrm>
            <a:off x="4749800" y="2850465"/>
            <a:ext cx="304800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785FF-9E24-84EE-58B5-31B8144791DA}"/>
              </a:ext>
            </a:extLst>
          </p:cNvPr>
          <p:cNvSpPr/>
          <p:nvPr/>
        </p:nvSpPr>
        <p:spPr>
          <a:xfrm>
            <a:off x="4749800" y="3601322"/>
            <a:ext cx="304800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267CD3-2CD9-9D71-BDC7-D8A84C2594E5}"/>
              </a:ext>
            </a:extLst>
          </p:cNvPr>
          <p:cNvSpPr txBox="1"/>
          <p:nvPr/>
        </p:nvSpPr>
        <p:spPr>
          <a:xfrm>
            <a:off x="5190605" y="3536790"/>
            <a:ext cx="521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Easy to manage and automated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4F72C6-86C8-A25D-C78A-FED1F34B6201}"/>
              </a:ext>
            </a:extLst>
          </p:cNvPr>
          <p:cNvSpPr/>
          <p:nvPr/>
        </p:nvSpPr>
        <p:spPr>
          <a:xfrm>
            <a:off x="4749800" y="4242832"/>
            <a:ext cx="304800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4C7926-F6A1-1B68-2381-34340DF062F4}"/>
              </a:ext>
            </a:extLst>
          </p:cNvPr>
          <p:cNvSpPr txBox="1"/>
          <p:nvPr/>
        </p:nvSpPr>
        <p:spPr>
          <a:xfrm>
            <a:off x="5190605" y="4218464"/>
            <a:ext cx="521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Grow incrementally at all levels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674B27-2D1D-9A07-D3CD-2D10D8A5B04D}"/>
              </a:ext>
            </a:extLst>
          </p:cNvPr>
          <p:cNvSpPr/>
          <p:nvPr/>
        </p:nvSpPr>
        <p:spPr>
          <a:xfrm>
            <a:off x="4749800" y="4856372"/>
            <a:ext cx="304800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1F6070-7B17-B38D-3595-8FC3B788AD00}"/>
              </a:ext>
            </a:extLst>
          </p:cNvPr>
          <p:cNvSpPr txBox="1"/>
          <p:nvPr/>
        </p:nvSpPr>
        <p:spPr>
          <a:xfrm>
            <a:off x="5190605" y="4832004"/>
            <a:ext cx="521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Predictable and consistent performance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9EEEA0-C25A-EF20-6C8B-F3D284B4BB1D}"/>
              </a:ext>
            </a:extLst>
          </p:cNvPr>
          <p:cNvSpPr/>
          <p:nvPr/>
        </p:nvSpPr>
        <p:spPr>
          <a:xfrm>
            <a:off x="4749800" y="5550559"/>
            <a:ext cx="304800" cy="30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D46FD7-51C1-5534-8A53-7A8D25CCAE64}"/>
              </a:ext>
            </a:extLst>
          </p:cNvPr>
          <p:cNvSpPr txBox="1"/>
          <p:nvPr/>
        </p:nvSpPr>
        <p:spPr>
          <a:xfrm>
            <a:off x="5190605" y="5526191"/>
            <a:ext cx="521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Self-healing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9AE69F-F3A0-07B9-C962-9AC05B3CCC1A}"/>
              </a:ext>
            </a:extLst>
          </p:cNvPr>
          <p:cNvSpPr txBox="1"/>
          <p:nvPr/>
        </p:nvSpPr>
        <p:spPr>
          <a:xfrm>
            <a:off x="1397706" y="4322936"/>
            <a:ext cx="1959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/>
              <a:t>(Born in 2009)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16950E-E131-E28B-9F1B-031F76C0225F}"/>
              </a:ext>
            </a:extLst>
          </p:cNvPr>
          <p:cNvSpPr txBox="1"/>
          <p:nvPr/>
        </p:nvSpPr>
        <p:spPr>
          <a:xfrm>
            <a:off x="5190605" y="2056993"/>
            <a:ext cx="4053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000" b="1"/>
              <a:t>Some important goals</a:t>
            </a:r>
          </a:p>
        </p:txBody>
      </p:sp>
    </p:spTree>
    <p:extLst>
      <p:ext uri="{BB962C8B-B14F-4D97-AF65-F5344CB8AC3E}">
        <p14:creationId xmlns:p14="http://schemas.microsoft.com/office/powerpoint/2010/main" val="42250491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YyqErbd7"/>
  <p:tag name="ARTICULATE_SLIDE_COUNT" val="34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Fast Lane Color Theme">
      <a:dk1>
        <a:sysClr val="windowText" lastClr="000000"/>
      </a:dk1>
      <a:lt1>
        <a:sysClr val="window" lastClr="FFFFFF"/>
      </a:lt1>
      <a:dk2>
        <a:srgbClr val="590508"/>
      </a:dk2>
      <a:lt2>
        <a:srgbClr val="AE1A27"/>
      </a:lt2>
      <a:accent1>
        <a:srgbClr val="9BACB2"/>
      </a:accent1>
      <a:accent2>
        <a:srgbClr val="D2E2EA"/>
      </a:accent2>
      <a:accent3>
        <a:srgbClr val="1E3B46"/>
      </a:accent3>
      <a:accent4>
        <a:srgbClr val="858383"/>
      </a:accent4>
      <a:accent5>
        <a:srgbClr val="076F8A"/>
      </a:accent5>
      <a:accent6>
        <a:srgbClr val="3D3D3D"/>
      </a:accent6>
      <a:hlink>
        <a:srgbClr val="AE1A27"/>
      </a:hlink>
      <a:folHlink>
        <a:srgbClr val="858383"/>
      </a:folHlink>
    </a:clrScheme>
    <a:fontScheme name="Fast Lane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2020 Training" id="{4362B38B-553E-4B1B-A87E-326954824200}" vid="{03C7A873-681C-467D-AE6D-A56836B3DE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2.xml><?xml version="1.0" encoding="utf-8"?>
<Control xmlns="http://schemas.microsoft.com/VisualStudio/2011/storyboarding/control">
  <Id Name="dc60f07d-ddb3-4160-bf20-2e0d9f7877d1" Revision="1" Stencil="System.MyShapes" StencilVersion="1.0"/>
</Control>
</file>

<file path=customXml/item3.xml><?xml version="1.0" encoding="utf-8"?>
<Control xmlns="http://schemas.microsoft.com/VisualStudio/2011/storyboarding/control">
  <Id Name="dc60f07d-ddb3-4160-bf20-2e0d9f7877d1" Revision="1" Stencil="System.MyShapes" StencilVersion="1.0"/>
</Control>
</file>

<file path=customXml/item4.xml><?xml version="1.0" encoding="utf-8"?>
<Control xmlns="http://schemas.microsoft.com/VisualStudio/2011/storyboarding/control">
  <Id Name="ab171ecb-ae85-4847-b4e7-00d16549b887" Revision="1" Stencil="System.MyShapes" StencilVersion="1.0"/>
</Control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745e4f-6b77-4442-aede-583cc1daecc0">
      <Terms xmlns="http://schemas.microsoft.com/office/infopath/2007/PartnerControls"/>
    </lcf76f155ced4ddcb4097134ff3c332f>
    <TaxCatchAll xmlns="205f9dfb-fd5a-4eac-94c7-be58fa4aa158" xsi:nil="true"/>
  </documentManagement>
</p:properties>
</file>

<file path=customXml/item8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8114185030AD44BBB299CE0D883B7E" ma:contentTypeVersion="10" ma:contentTypeDescription="Create a new document." ma:contentTypeScope="" ma:versionID="f8a5cb076cf68037b7855c19ada45b50">
  <xsd:schema xmlns:xsd="http://www.w3.org/2001/XMLSchema" xmlns:xs="http://www.w3.org/2001/XMLSchema" xmlns:p="http://schemas.microsoft.com/office/2006/metadata/properties" xmlns:ns2="20745e4f-6b77-4442-aede-583cc1daecc0" xmlns:ns3="205f9dfb-fd5a-4eac-94c7-be58fa4aa158" targetNamespace="http://schemas.microsoft.com/office/2006/metadata/properties" ma:root="true" ma:fieldsID="85c33629182651e3fb4d1165a4b0969c" ns2:_="" ns3:_="">
    <xsd:import namespace="20745e4f-6b77-4442-aede-583cc1daecc0"/>
    <xsd:import namespace="205f9dfb-fd5a-4eac-94c7-be58fa4aa1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45e4f-6b77-4442-aede-583cc1dae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f564dcc-d30d-477c-a61d-ad4d61a66d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f9dfb-fd5a-4eac-94c7-be58fa4aa15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8154f34-9498-4e03-a657-093fcf9140c1}" ma:internalName="TaxCatchAll" ma:showField="CatchAllData" ma:web="205f9dfb-fd5a-4eac-94c7-be58fa4aa1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9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Props1.xml><?xml version="1.0" encoding="utf-8"?>
<ds:datastoreItem xmlns:ds="http://schemas.openxmlformats.org/officeDocument/2006/customXml" ds:itemID="{CB4EE9CF-FAAA-4B43-832E-707CB18F5D4D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F3B18307-07BF-4A53-9209-3184F4BDBCE1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EB8D970C-BF2A-493C-88E1-917D51F9B07D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F8B11371-D9CF-4F55-A324-4C2C5EC820B5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C9337E19-7339-4B56-BD5B-E540D32BE624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C2EEEA08-5D08-4238-8530-50F4561448AC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CE2037A3-1BF5-4E2E-A6BC-394F260BD144}">
  <ds:schemaRefs>
    <ds:schemaRef ds:uri="http://schemas.microsoft.com/office/2006/metadata/properties"/>
    <ds:schemaRef ds:uri="http://schemas.microsoft.com/office/infopath/2007/PartnerControls"/>
    <ds:schemaRef ds:uri="959433b9-78c1-4d1f-a75e-0a3798c50e4e"/>
    <ds:schemaRef ds:uri="43f9da51-be8f-4b20-b382-36d7289006be"/>
    <ds:schemaRef ds:uri="797f0267-8ec4-410d-a220-a4e994b6456e"/>
    <ds:schemaRef ds:uri="9acdb5ce-4a98-4adf-a5f4-9fb3aac0d8ce"/>
    <ds:schemaRef ds:uri="20745e4f-6b77-4442-aede-583cc1daecc0"/>
    <ds:schemaRef ds:uri="205f9dfb-fd5a-4eac-94c7-be58fa4aa158"/>
  </ds:schemaRefs>
</ds:datastoreItem>
</file>

<file path=customXml/itemProps8.xml><?xml version="1.0" encoding="utf-8"?>
<ds:datastoreItem xmlns:ds="http://schemas.openxmlformats.org/officeDocument/2006/customXml" ds:itemID="{47D80447-B11D-4279-BA6A-005263A9EF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45e4f-6b77-4442-aede-583cc1daecc0"/>
    <ds:schemaRef ds:uri="205f9dfb-fd5a-4eac-94c7-be58fa4aa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9.xml><?xml version="1.0" encoding="utf-8"?>
<ds:datastoreItem xmlns:ds="http://schemas.openxmlformats.org/officeDocument/2006/customXml" ds:itemID="{0A4F9BA7-7750-42B2-B413-8C8D236BC23E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</TotalTime>
  <Words>1942</Words>
  <Application>Microsoft Macintosh PowerPoint</Application>
  <PresentationFormat>Widescreen</PresentationFormat>
  <Paragraphs>179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Gotham Light</vt:lpstr>
      <vt:lpstr>Söhne</vt:lpstr>
      <vt:lpstr>Office Theme</vt:lpstr>
      <vt:lpstr>PowerPoint Presentation</vt:lpstr>
      <vt:lpstr>Solutions</vt:lpstr>
      <vt:lpstr>Traditional 3-Tier ARCHITECTURE</vt:lpstr>
      <vt:lpstr>Traditional 3-Tier ARCHITECTURE</vt:lpstr>
      <vt:lpstr>Converged Architecture</vt:lpstr>
      <vt:lpstr>Public Cloud Solutions</vt:lpstr>
      <vt:lpstr>Why nutanix</vt:lpstr>
      <vt:lpstr>Why nutanix</vt:lpstr>
      <vt:lpstr>HyperConverged Infrastructure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Watson</dc:creator>
  <cp:lastModifiedBy>peter van der weerd</cp:lastModifiedBy>
  <cp:revision>85</cp:revision>
  <cp:lastPrinted>2023-06-23T15:57:56Z</cp:lastPrinted>
  <dcterms:created xsi:type="dcterms:W3CDTF">2018-08-08T16:01:19Z</dcterms:created>
  <dcterms:modified xsi:type="dcterms:W3CDTF">2023-07-11T12:32:26Z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350D3773-A21B-48B8-8131-890E62BB0FB0</vt:lpwstr>
  </property>
  <property fmtid="{D5CDD505-2E9C-101B-9397-08002B2CF9AE}" pid="3" name="ArticulatePath">
    <vt:lpwstr>FAST LANE PP TEMPLATE + DESIGN GUIDE KM2018</vt:lpwstr>
  </property>
  <property fmtid="{D5CDD505-2E9C-101B-9397-08002B2CF9AE}" pid="4" name="ContentTypeId">
    <vt:lpwstr>0x0101005F8114185030AD44BBB299CE0D883B7E</vt:lpwstr>
  </property>
</Properties>
</file>