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44"/>
  </p:notesMasterIdLst>
  <p:handoutMasterIdLst>
    <p:handoutMasterId r:id="rId45"/>
  </p:handoutMasterIdLst>
  <p:sldIdLst>
    <p:sldId id="256" r:id="rId11"/>
    <p:sldId id="365" r:id="rId12"/>
    <p:sldId id="366" r:id="rId13"/>
    <p:sldId id="367" r:id="rId14"/>
    <p:sldId id="369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5"/>
            <p14:sldId id="366"/>
            <p14:sldId id="367"/>
            <p14:sldId id="369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5"/>
            <p14:sldId id="386"/>
            <p14:sldId id="387"/>
            <p14:sldId id="388"/>
            <p14:sldId id="389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0"/>
    <a:srgbClr val="076F8A"/>
    <a:srgbClr val="B7D560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76054" autoAdjust="0"/>
  </p:normalViewPr>
  <p:slideViewPr>
    <p:cSldViewPr snapToGrid="0">
      <p:cViewPr varScale="1">
        <p:scale>
          <a:sx n="96" d="100"/>
          <a:sy n="96" d="100"/>
        </p:scale>
        <p:origin x="1520" y="160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-216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gs" Target="tags/tag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helpt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inzicht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krijgen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potentiële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prestatieproblemen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einde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Alerts-dashboard.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-e-mails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Evenementen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-dashboard.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Problematische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problematische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syslog-server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doorsturen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logboeken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Het Alerts-dashboard in Prism Element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vergelijkbaar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met het Alerts-dashboard in Prism Central,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verschillen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.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filters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toepassen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groeperen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op cluster,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ernst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uniek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Prism Central.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Gotham Light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ander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verschil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meerdere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tabbladen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Alerts, Alert Policies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Events.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speciaal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ander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,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toegankelijk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is via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waarschuwingsdashboard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</a:b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6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Met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aangepast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bestaand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sectie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bespreken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we hoe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zelf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aangepast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Als u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waarschuwingendashboard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vervolgkeuzelijst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overzicht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kant-en-klaar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Prism Central.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totaal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1.445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Prism Central.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laat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812 van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op de naam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beleidsregel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Hierdoor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bijwerken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"/home-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partitiegebruik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bestandsserver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-VM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hoger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drempelwaarde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",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: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Bepaal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of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kritieke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beide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Voeg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uitzonderingen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individuele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clusters.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7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Aangepast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eigen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(of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plaats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van)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aanpassen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vervolgkeuzemenu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Meldingsbeleid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de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de knop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Meldingsbeleid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entiteitstypen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VM, cluster of host.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definiëren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alle VM's, alle hosts of alle clusters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gemeenschappelijke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criteria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bijwerken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inschakelen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uitschakelen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8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slag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Stel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Entiteitstype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op VM.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vervolgkeuzemenu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VM's.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vervolgkeuzemenu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Statistieken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beleidsnaam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(VM 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basis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Hoewel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behouden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laten we het veld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Beschrijving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leeg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beschrijving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optioneel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stellen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in. Het veld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descriptor,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bedoeld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aanvullende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contextuele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dan 90%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prestatieprobleem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vertegenwoordigt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Prestaties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kiezen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zodra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gemaakt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kiezen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selectievakje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VM's met 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afwijkingen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onderzocht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melding pas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opgelost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verholpen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definiëren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de parameters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zorgen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Gedragsafwijking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Elke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afwijking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Stel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Negeer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afwijkingen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minimumpercentage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op 0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maximumpercentage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70.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Stel 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slotte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Statische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drempel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Alert Critical If in op &gt; 90%.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Merk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extra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aanpassingsopties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boven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ondergrens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kritieke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genereren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boven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ondergrens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specifieke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Opslaan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Met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meerdere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opdrachtregel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melding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naam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melding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Meldingsdetails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koppeling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Schakel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updaten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regel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sla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op. Hiermee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waarschuwingsberichten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bijbehorende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uitschakelt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regel,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zelfs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hoog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tijdsverschil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detecteert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Element.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4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Met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meerdere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opdrachtregel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melding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naam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melding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Meldingsdetails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koppeling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Schakel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updaten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regel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sla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op. Hiermee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waarschuwingsberichten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bijbehorende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uitschakelt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regel,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zelfs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hoog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tijdsverschil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detecteert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Element.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0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0" dirty="0">
                <a:effectLst/>
                <a:latin typeface="var(--font-family-head)"/>
              </a:rPr>
              <a:t>Stap 1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–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Met Prism Central </a:t>
            </a:r>
            <a:r>
              <a:rPr lang="en-GB" b="0" dirty="0" err="1">
                <a:effectLst/>
                <a:latin typeface="var(--font-family-head)"/>
              </a:rPr>
              <a:t>kunt</a:t>
            </a:r>
            <a:r>
              <a:rPr lang="en-GB" b="0" dirty="0">
                <a:effectLst/>
                <a:latin typeface="var(--font-family-head)"/>
              </a:rPr>
              <a:t> u </a:t>
            </a:r>
            <a:r>
              <a:rPr lang="en-GB" b="0" dirty="0" err="1">
                <a:effectLst/>
                <a:latin typeface="var(--font-family-head)"/>
              </a:rPr>
              <a:t>een</a:t>
            </a:r>
            <a:r>
              <a:rPr lang="en-GB" b="0" dirty="0">
                <a:effectLst/>
                <a:latin typeface="var(--font-family-head)"/>
              </a:rPr>
              <a:t> melding </a:t>
            </a:r>
            <a:r>
              <a:rPr lang="en-GB" b="0" dirty="0" err="1">
                <a:effectLst/>
                <a:latin typeface="var(--font-family-head)"/>
              </a:rPr>
              <a:t>naar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een</a:t>
            </a:r>
            <a:r>
              <a:rPr lang="en-GB" b="0" dirty="0">
                <a:effectLst/>
                <a:latin typeface="var(--font-family-head)"/>
              </a:rPr>
              <a:t> of </a:t>
            </a:r>
            <a:r>
              <a:rPr lang="en-GB" b="0" dirty="0" err="1">
                <a:effectLst/>
                <a:latin typeface="var(--font-family-head)"/>
              </a:rPr>
              <a:t>meer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ontvangers</a:t>
            </a:r>
            <a:r>
              <a:rPr lang="en-GB" b="0" dirty="0">
                <a:effectLst/>
                <a:latin typeface="var(--font-family-head)"/>
              </a:rPr>
              <a:t> e-</a:t>
            </a:r>
            <a:r>
              <a:rPr lang="en-GB" b="0" dirty="0" err="1">
                <a:effectLst/>
                <a:latin typeface="var(--font-family-head)"/>
              </a:rPr>
              <a:t>mailen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wanneer</a:t>
            </a:r>
            <a:r>
              <a:rPr lang="en-GB" b="0" dirty="0">
                <a:effectLst/>
                <a:latin typeface="var(--font-family-head)"/>
              </a:rPr>
              <a:t> er </a:t>
            </a:r>
            <a:r>
              <a:rPr lang="en-GB" b="0" dirty="0" err="1">
                <a:effectLst/>
                <a:latin typeface="var(--font-family-head)"/>
              </a:rPr>
              <a:t>een</a:t>
            </a:r>
            <a:r>
              <a:rPr lang="en-GB" b="0" dirty="0">
                <a:effectLst/>
                <a:latin typeface="var(--font-family-head)"/>
              </a:rPr>
              <a:t> melding </a:t>
            </a:r>
            <a:r>
              <a:rPr lang="en-GB" b="0" dirty="0" err="1">
                <a:effectLst/>
                <a:latin typeface="var(--font-family-head)"/>
              </a:rPr>
              <a:t>wordt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gegenereerd</a:t>
            </a:r>
            <a:r>
              <a:rPr lang="en-GB" b="0" dirty="0">
                <a:effectLst/>
                <a:latin typeface="var(--font-family-head)"/>
              </a:rPr>
              <a:t>. Om </a:t>
            </a:r>
            <a:r>
              <a:rPr lang="en-GB" b="0" dirty="0" err="1">
                <a:effectLst/>
                <a:latin typeface="var(--font-family-head)"/>
              </a:rPr>
              <a:t>waarschuwings</a:t>
            </a:r>
            <a:r>
              <a:rPr lang="en-GB" b="0" dirty="0">
                <a:effectLst/>
                <a:latin typeface="var(--font-family-head)"/>
              </a:rPr>
              <a:t>-e-mails </a:t>
            </a:r>
            <a:r>
              <a:rPr lang="en-GB" b="0" dirty="0" err="1">
                <a:effectLst/>
                <a:latin typeface="var(--font-family-head)"/>
              </a:rPr>
              <a:t>te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configureren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kunt</a:t>
            </a:r>
            <a:r>
              <a:rPr lang="en-GB" b="0" dirty="0">
                <a:effectLst/>
                <a:latin typeface="var(--font-family-head)"/>
              </a:rPr>
              <a:t> u:</a:t>
            </a:r>
          </a:p>
          <a:p>
            <a:pPr fontAlgn="base"/>
            <a:r>
              <a:rPr lang="en-GB" b="0" dirty="0" err="1">
                <a:effectLst/>
                <a:latin typeface="var(--font-family-head)"/>
              </a:rPr>
              <a:t>Klik</a:t>
            </a:r>
            <a:r>
              <a:rPr lang="en-GB" b="0" dirty="0">
                <a:effectLst/>
                <a:latin typeface="var(--font-family-head)"/>
              </a:rPr>
              <a:t> op het pictogram </a:t>
            </a:r>
            <a:r>
              <a:rPr lang="en-GB" b="0" dirty="0" err="1">
                <a:effectLst/>
                <a:latin typeface="var(--font-family-head)"/>
              </a:rPr>
              <a:t>Instellingen</a:t>
            </a:r>
            <a:r>
              <a:rPr lang="en-GB" b="0" dirty="0">
                <a:effectLst/>
                <a:latin typeface="var(--font-family-head)"/>
              </a:rPr>
              <a:t> (</a:t>
            </a:r>
            <a:r>
              <a:rPr lang="en-GB" b="0" dirty="0" err="1">
                <a:effectLst/>
                <a:latin typeface="var(--font-family-head)"/>
              </a:rPr>
              <a:t>tandwiel</a:t>
            </a:r>
            <a:r>
              <a:rPr lang="en-GB" b="0" dirty="0">
                <a:effectLst/>
                <a:latin typeface="var(--font-family-head)"/>
              </a:rPr>
              <a:t>), </a:t>
            </a:r>
            <a:r>
              <a:rPr lang="en-GB" b="0" dirty="0" err="1">
                <a:effectLst/>
                <a:latin typeface="var(--font-family-head)"/>
              </a:rPr>
              <a:t>scrol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omlaag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naar</a:t>
            </a:r>
            <a:r>
              <a:rPr lang="en-GB" b="0" dirty="0">
                <a:effectLst/>
                <a:latin typeface="var(--font-family-head)"/>
              </a:rPr>
              <a:t> het </a:t>
            </a:r>
            <a:r>
              <a:rPr lang="en-GB" b="0" dirty="0" err="1">
                <a:effectLst/>
                <a:latin typeface="var(--font-family-head)"/>
              </a:rPr>
              <a:t>gedeelte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Waarschuwingen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meldingen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klik</a:t>
            </a:r>
            <a:r>
              <a:rPr lang="en-GB" b="0" dirty="0">
                <a:effectLst/>
                <a:latin typeface="var(--font-family-head)"/>
              </a:rPr>
              <a:t> op de knop </a:t>
            </a:r>
            <a:r>
              <a:rPr lang="en-GB" b="0" dirty="0" err="1">
                <a:effectLst/>
                <a:latin typeface="var(--font-family-head)"/>
              </a:rPr>
              <a:t>Configuratie</a:t>
            </a:r>
            <a:r>
              <a:rPr lang="en-GB" b="0" dirty="0">
                <a:effectLst/>
                <a:latin typeface="var(--font-family-head)"/>
              </a:rPr>
              <a:t> e-mail </a:t>
            </a:r>
            <a:r>
              <a:rPr lang="en-GB" b="0" dirty="0" err="1">
                <a:effectLst/>
                <a:latin typeface="var(--font-family-head)"/>
              </a:rPr>
              <a:t>waarschuwingen</a:t>
            </a:r>
            <a:r>
              <a:rPr lang="en-GB" b="0" dirty="0">
                <a:effectLst/>
                <a:latin typeface="var(--font-family-head)"/>
              </a:rPr>
              <a:t>, of</a:t>
            </a:r>
          </a:p>
          <a:p>
            <a:pPr fontAlgn="base"/>
            <a:r>
              <a:rPr lang="en-GB" b="0" dirty="0" err="1">
                <a:effectLst/>
                <a:latin typeface="var(--font-family-head)"/>
              </a:rPr>
              <a:t>Navigeer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naar</a:t>
            </a:r>
            <a:r>
              <a:rPr lang="en-GB" b="0" dirty="0">
                <a:effectLst/>
                <a:latin typeface="var(--font-family-head)"/>
              </a:rPr>
              <a:t> het </a:t>
            </a:r>
            <a:r>
              <a:rPr lang="en-GB" b="0" dirty="0" err="1">
                <a:effectLst/>
                <a:latin typeface="var(--font-family-head)"/>
              </a:rPr>
              <a:t>waarschuwingsdashboard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klik</a:t>
            </a:r>
            <a:r>
              <a:rPr lang="en-GB" b="0" dirty="0">
                <a:effectLst/>
                <a:latin typeface="var(--font-family-head)"/>
              </a:rPr>
              <a:t> op de knop E-</a:t>
            </a:r>
            <a:r>
              <a:rPr lang="en-GB" b="0" dirty="0" err="1">
                <a:effectLst/>
                <a:latin typeface="var(--font-family-head)"/>
              </a:rPr>
              <a:t>mailconfiguratie</a:t>
            </a:r>
            <a:r>
              <a:rPr lang="en-GB" b="0" dirty="0">
                <a:effectLst/>
                <a:latin typeface="var(--font-family-head)"/>
              </a:rPr>
              <a:t> die net </a:t>
            </a:r>
            <a:r>
              <a:rPr lang="en-GB" b="0" dirty="0" err="1">
                <a:effectLst/>
                <a:latin typeface="var(--font-family-head)"/>
              </a:rPr>
              <a:t>boven</a:t>
            </a:r>
            <a:r>
              <a:rPr lang="en-GB" b="0" dirty="0">
                <a:effectLst/>
                <a:latin typeface="var(--font-family-head)"/>
              </a:rPr>
              <a:t> de </a:t>
            </a:r>
            <a:r>
              <a:rPr lang="en-GB" b="0" dirty="0" err="1">
                <a:effectLst/>
                <a:latin typeface="var(--font-family-head)"/>
              </a:rPr>
              <a:t>tabel</a:t>
            </a:r>
            <a:r>
              <a:rPr lang="en-GB" b="0" dirty="0">
                <a:effectLst/>
                <a:latin typeface="var(--font-family-head)"/>
              </a:rPr>
              <a:t> met </a:t>
            </a:r>
            <a:r>
              <a:rPr lang="en-GB" b="0" dirty="0" err="1">
                <a:effectLst/>
                <a:latin typeface="var(--font-family-head)"/>
              </a:rPr>
              <a:t>waarschuwingen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wordt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weergegeven</a:t>
            </a:r>
            <a:r>
              <a:rPr lang="en-GB" b="0" dirty="0">
                <a:effectLst/>
                <a:latin typeface="var(--font-family-head)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82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In het Alert Email Configuration-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bericht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alle e-mails die u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verzonden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e-mails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geconfigureerd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betekent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je al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ingesteld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ingesteld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Prism Central,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meerdere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e-mails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zullen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telkens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Opmerking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;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-e-mails die door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verzonden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aanvulling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eventuele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-e-mails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individuele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geconfigureerd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via de Prism Element-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webconsole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geval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e-mail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beide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Het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Prism Central-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;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expliciet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Nutanix-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klantenondersteuning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/of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mailadressen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specificeren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). 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via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inschakelt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dubbele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dezelfde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schakelt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klant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individuele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clusters via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(maar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Nutanix-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klantenondersteuning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vereist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SMTP-server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-e-mail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verzenden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kiezen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vaak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sturen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elke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e-mail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verzenden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ze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dagelijkse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samenvatting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verzenden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e-mail met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dagelijkse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samenvatting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slaan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drie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geselecteerd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door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mailadressen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Tunnelverbinding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status van het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mailtransport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Als u SMTP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mailmogelijkheden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geconfigureerd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zou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hier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status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moeten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testcluster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bepaalde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mailmogelijkheden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opzettelijk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daarom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Tunnelverbinding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8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4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Regels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welke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typen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-e-mails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verzonden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Kijk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testclusters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omgeving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: CDEV7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CDEV9.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regels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kritieke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prestatiegerelateerde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CDEV9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terwijl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CDEV7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generieke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dashboards,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dashboards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die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samenvoegen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voorgedaan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alle clusters die door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dashboards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gebeurtenisberichten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onderliggende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oorzaken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herstelstappen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doorlezen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erkennen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Alerts-dashboard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alerts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details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over cluster,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ernst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status.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onderzoeken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detailweergavepagina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Op het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plaatsgevonden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door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abnormaal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gedrag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gedetecteerd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verschillen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kleine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voorvallen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potentieel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problematisch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gedrag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vertegenwoordigen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maar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per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aanhoudend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significant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genoeg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genereren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6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5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regel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de knop +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regel 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ernst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sleutelzinnen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criteria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bepalen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basis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waarvan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gefilterd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gemaild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e-mail-ID's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ontvangt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basis van de criteria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Regels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14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head)"/>
              </a:rPr>
              <a:t>Stap 6</a:t>
            </a:r>
          </a:p>
          <a:p>
            <a:pPr algn="l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mailinhoud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mailtemplate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definiëren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waarschuwingsberichten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onderwerp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e-mail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naam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hoofdtekst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samenvatting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basisinformatie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over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toestand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situatie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geactiveerd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velden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Prepend Subject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Append Body.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voegt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aanvullende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vóór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onderwerpregel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tekst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hoofdtekst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optionele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stap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overgeslagen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e-mail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aanpassen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7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dirty="0" err="1">
                <a:effectLst/>
                <a:latin typeface="var(--font-family-head)"/>
              </a:rPr>
              <a:t>Evenementendashboard</a:t>
            </a:r>
            <a:endParaRPr lang="en-GB" b="0" dirty="0">
              <a:effectLst/>
              <a:latin typeface="var(--font-family-head)"/>
            </a:endParaRPr>
          </a:p>
          <a:p>
            <a:pPr algn="l" fontAlgn="base" latinLnBrk="0"/>
            <a:r>
              <a:rPr lang="en-GB" b="0" dirty="0">
                <a:effectLst/>
                <a:latin typeface="var(--font-family-head)"/>
              </a:rPr>
              <a:t>Het dashboard </a:t>
            </a:r>
            <a:r>
              <a:rPr lang="en-GB" b="0" dirty="0" err="1">
                <a:effectLst/>
                <a:latin typeface="var(--font-family-head)"/>
              </a:rPr>
              <a:t>Gebeurtenissen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bevat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berichten</a:t>
            </a:r>
            <a:r>
              <a:rPr lang="en-GB" b="0" dirty="0">
                <a:effectLst/>
                <a:latin typeface="var(--font-family-head)"/>
              </a:rPr>
              <a:t> die </a:t>
            </a:r>
            <a:r>
              <a:rPr lang="en-GB" b="0" dirty="0" err="1">
                <a:effectLst/>
                <a:latin typeface="var(--font-family-head)"/>
              </a:rPr>
              <a:t>clustergerelateerde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activiteiten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beschrijven</a:t>
            </a:r>
            <a:r>
              <a:rPr lang="en-GB" b="0" dirty="0">
                <a:effectLst/>
                <a:latin typeface="var(--font-family-head)"/>
              </a:rPr>
              <a:t> die door de </a:t>
            </a:r>
            <a:r>
              <a:rPr lang="en-GB" b="0" dirty="0" err="1">
                <a:effectLst/>
                <a:latin typeface="var(--font-family-head)"/>
              </a:rPr>
              <a:t>gebruiker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het </a:t>
            </a:r>
            <a:r>
              <a:rPr lang="en-GB" b="0" dirty="0" err="1">
                <a:effectLst/>
                <a:latin typeface="var(--font-family-head)"/>
              </a:rPr>
              <a:t>systeem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worden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uitgevoerd</a:t>
            </a:r>
            <a:r>
              <a:rPr lang="en-GB" b="0" dirty="0">
                <a:effectLst/>
                <a:latin typeface="var(--font-family-head)"/>
              </a:rPr>
              <a:t>. </a:t>
            </a:r>
            <a:r>
              <a:rPr lang="en-GB" b="0" dirty="0" err="1">
                <a:effectLst/>
                <a:latin typeface="var(--font-family-head)"/>
              </a:rPr>
              <a:t>Gebeurtenisberichten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worden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meestal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gegenereerd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wanneer</a:t>
            </a:r>
            <a:r>
              <a:rPr lang="en-GB" b="0" dirty="0">
                <a:effectLst/>
                <a:latin typeface="var(--font-family-head)"/>
              </a:rPr>
              <a:t> u </a:t>
            </a:r>
            <a:r>
              <a:rPr lang="en-GB" b="0" dirty="0" err="1">
                <a:effectLst/>
                <a:latin typeface="var(--font-family-head)"/>
              </a:rPr>
              <a:t>zich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aan</a:t>
            </a:r>
            <a:r>
              <a:rPr lang="en-GB" b="0" dirty="0">
                <a:effectLst/>
                <a:latin typeface="var(--font-family-head)"/>
              </a:rPr>
              <a:t>- of </a:t>
            </a:r>
            <a:r>
              <a:rPr lang="en-GB" b="0" dirty="0" err="1">
                <a:effectLst/>
                <a:latin typeface="var(--font-family-head)"/>
              </a:rPr>
              <a:t>afmeldt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bij</a:t>
            </a:r>
            <a:r>
              <a:rPr lang="en-GB" b="0" dirty="0">
                <a:effectLst/>
                <a:latin typeface="var(--font-family-head)"/>
              </a:rPr>
              <a:t> Prism; het </a:t>
            </a:r>
            <a:r>
              <a:rPr lang="en-GB" b="0" dirty="0" err="1">
                <a:effectLst/>
                <a:latin typeface="var(--font-family-head)"/>
              </a:rPr>
              <a:t>maken</a:t>
            </a:r>
            <a:r>
              <a:rPr lang="en-GB" b="0" dirty="0">
                <a:effectLst/>
                <a:latin typeface="var(--font-family-head)"/>
              </a:rPr>
              <a:t> of </a:t>
            </a:r>
            <a:r>
              <a:rPr lang="en-GB" b="0" dirty="0" err="1">
                <a:effectLst/>
                <a:latin typeface="var(--font-family-head)"/>
              </a:rPr>
              <a:t>bijwerken</a:t>
            </a:r>
            <a:r>
              <a:rPr lang="en-GB" b="0" dirty="0">
                <a:effectLst/>
                <a:latin typeface="var(--font-family-head)"/>
              </a:rPr>
              <a:t> van </a:t>
            </a:r>
            <a:r>
              <a:rPr lang="en-GB" b="0" dirty="0" err="1">
                <a:effectLst/>
                <a:latin typeface="var(--font-family-head)"/>
              </a:rPr>
              <a:t>entiteiten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zoals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opslagcontainers</a:t>
            </a:r>
            <a:r>
              <a:rPr lang="en-GB" b="0" dirty="0">
                <a:effectLst/>
                <a:latin typeface="var(--font-family-head)"/>
              </a:rPr>
              <a:t>, VM's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snapshots; of </a:t>
            </a:r>
            <a:r>
              <a:rPr lang="en-GB" b="0" dirty="0" err="1">
                <a:effectLst/>
                <a:latin typeface="var(--font-family-head)"/>
              </a:rPr>
              <a:t>wanneer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configuraties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worden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bijgewerkt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voor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verschillende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functies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zoals</a:t>
            </a:r>
            <a:r>
              <a:rPr lang="en-GB" b="0" dirty="0">
                <a:effectLst/>
                <a:latin typeface="var(--font-family-head)"/>
              </a:rPr>
              <a:t> e-</a:t>
            </a:r>
            <a:r>
              <a:rPr lang="en-GB" b="0" dirty="0" err="1">
                <a:effectLst/>
                <a:latin typeface="var(--font-family-head)"/>
              </a:rPr>
              <a:t>mailmeldingen</a:t>
            </a:r>
            <a:r>
              <a:rPr lang="en-GB" b="0" dirty="0">
                <a:effectLst/>
                <a:latin typeface="var(--font-family-head)"/>
              </a:rPr>
              <a:t> of Pulse.</a:t>
            </a:r>
            <a:br>
              <a:rPr lang="en-GB" dirty="0">
                <a:effectLst/>
                <a:latin typeface="var(--font-family-body)"/>
              </a:rPr>
            </a:br>
            <a:endParaRPr lang="en-GB" dirty="0">
              <a:effectLst/>
              <a:latin typeface="var(--font-family-body)"/>
            </a:endParaRPr>
          </a:p>
          <a:p>
            <a:pPr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92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krijgen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tot het 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het menu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Activiteit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Gebeurtenissen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br>
              <a:rPr lang="en-GB" dirty="0">
                <a:effectLst/>
                <a:latin typeface="var(--font-family-body)"/>
              </a:rPr>
            </a:br>
            <a:endParaRPr lang="en-GB" dirty="0">
              <a:effectLst/>
              <a:latin typeface="var(--font-family-body)"/>
            </a:endParaRPr>
          </a:p>
          <a:p>
            <a:pPr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21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0" dirty="0">
                <a:effectLst/>
                <a:latin typeface="var(--font-family-head)"/>
              </a:rPr>
              <a:t>Stap 1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–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Om </a:t>
            </a:r>
            <a:r>
              <a:rPr lang="en-GB" b="0" dirty="0" err="1">
                <a:effectLst/>
                <a:latin typeface="var(--font-family-head)"/>
              </a:rPr>
              <a:t>toegang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te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krijgen</a:t>
            </a:r>
            <a:r>
              <a:rPr lang="en-GB" b="0" dirty="0">
                <a:effectLst/>
                <a:latin typeface="var(--font-family-head)"/>
              </a:rPr>
              <a:t> tot het dashboard </a:t>
            </a:r>
            <a:r>
              <a:rPr lang="en-GB" b="0" dirty="0" err="1">
                <a:effectLst/>
                <a:latin typeface="var(--font-family-head)"/>
              </a:rPr>
              <a:t>Gebeurtenissen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klikt</a:t>
            </a:r>
            <a:r>
              <a:rPr lang="en-GB" b="0" dirty="0">
                <a:effectLst/>
                <a:latin typeface="var(--font-family-head)"/>
              </a:rPr>
              <a:t> u op het menu </a:t>
            </a:r>
            <a:r>
              <a:rPr lang="en-GB" b="0" dirty="0" err="1">
                <a:effectLst/>
                <a:latin typeface="var(--font-family-head)"/>
              </a:rPr>
              <a:t>Entiteiten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selecteert</a:t>
            </a:r>
            <a:r>
              <a:rPr lang="en-GB" b="0" dirty="0">
                <a:effectLst/>
                <a:latin typeface="var(--font-family-head)"/>
              </a:rPr>
              <a:t> u </a:t>
            </a:r>
            <a:r>
              <a:rPr lang="en-GB" b="0" dirty="0" err="1">
                <a:effectLst/>
                <a:latin typeface="var(--font-family-head)"/>
              </a:rPr>
              <a:t>Activiteit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klikt</a:t>
            </a:r>
            <a:r>
              <a:rPr lang="en-GB" b="0" dirty="0">
                <a:effectLst/>
                <a:latin typeface="var(--font-family-head)"/>
              </a:rPr>
              <a:t> u </a:t>
            </a:r>
            <a:r>
              <a:rPr lang="en-GB" b="0" dirty="0" err="1">
                <a:effectLst/>
                <a:latin typeface="var(--font-family-head)"/>
              </a:rPr>
              <a:t>vervolgens</a:t>
            </a:r>
            <a:r>
              <a:rPr lang="en-GB" b="0" dirty="0">
                <a:effectLst/>
                <a:latin typeface="var(--font-family-head)"/>
              </a:rPr>
              <a:t> op </a:t>
            </a:r>
            <a:r>
              <a:rPr lang="en-GB" b="0" dirty="0" err="1">
                <a:effectLst/>
                <a:latin typeface="var(--font-family-head)"/>
              </a:rPr>
              <a:t>Gebeurtenissen</a:t>
            </a:r>
            <a:r>
              <a:rPr lang="en-GB" b="0" dirty="0">
                <a:effectLst/>
                <a:latin typeface="var(--font-family-head)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8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0" dirty="0">
                <a:effectLst/>
                <a:latin typeface="var(--font-family-head)"/>
              </a:rPr>
              <a:t>Stap 2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–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Het dashboard </a:t>
            </a:r>
            <a:r>
              <a:rPr lang="en-GB" b="0" dirty="0" err="1">
                <a:effectLst/>
                <a:latin typeface="var(--font-family-head)"/>
              </a:rPr>
              <a:t>Gebeurtenissen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geeft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gebeurtenisberichten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weer</a:t>
            </a:r>
            <a:r>
              <a:rPr lang="en-GB" b="0" dirty="0">
                <a:effectLst/>
                <a:latin typeface="var(--font-family-head)"/>
              </a:rPr>
              <a:t> die </a:t>
            </a:r>
            <a:r>
              <a:rPr lang="en-GB" b="0" dirty="0" err="1">
                <a:effectLst/>
                <a:latin typeface="var(--font-family-head)"/>
              </a:rPr>
              <a:t>zijn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gegroepeerd</a:t>
            </a:r>
            <a:r>
              <a:rPr lang="en-GB" b="0" dirty="0">
                <a:effectLst/>
                <a:latin typeface="var(--font-family-head)"/>
              </a:rPr>
              <a:t> op </a:t>
            </a:r>
            <a:r>
              <a:rPr lang="en-GB" b="0" dirty="0" err="1">
                <a:effectLst/>
                <a:latin typeface="var(--font-family-head)"/>
              </a:rPr>
              <a:t>bronentiteit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gebeurtenistype</a:t>
            </a:r>
            <a:r>
              <a:rPr lang="en-GB" b="0" dirty="0">
                <a:effectLst/>
                <a:latin typeface="var(--font-family-head)"/>
              </a:rPr>
              <a:t> (</a:t>
            </a:r>
            <a:r>
              <a:rPr lang="en-GB" b="0" dirty="0" err="1">
                <a:effectLst/>
                <a:latin typeface="var(--font-family-head)"/>
              </a:rPr>
              <a:t>gebruikersactie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systeemactie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gedragsafwijking</a:t>
            </a:r>
            <a:r>
              <a:rPr lang="en-GB" b="0" dirty="0">
                <a:effectLst/>
                <a:latin typeface="var(--font-family-head)"/>
              </a:rPr>
              <a:t>), cluster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aanmaakdatum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-</a:t>
            </a:r>
            <a:r>
              <a:rPr lang="en-GB" b="0" dirty="0" err="1">
                <a:effectLst/>
                <a:latin typeface="var(--font-family-head)"/>
              </a:rPr>
              <a:t>tijd</a:t>
            </a:r>
            <a:r>
              <a:rPr lang="en-GB" b="0" dirty="0">
                <a:effectLst/>
                <a:latin typeface="var(--font-family-head)"/>
              </a:rPr>
              <a:t> van </a:t>
            </a:r>
            <a:r>
              <a:rPr lang="en-GB" b="0" dirty="0" err="1">
                <a:effectLst/>
                <a:latin typeface="var(--font-family-head)"/>
              </a:rPr>
              <a:t>gebeurtenis</a:t>
            </a:r>
            <a:r>
              <a:rPr lang="en-GB" b="0" dirty="0">
                <a:effectLst/>
                <a:latin typeface="var(--font-family-head)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6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Alerts-dashboard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gebeurtenisweergaven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indien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gebeurtenisberichten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filteren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type, cluster,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tijd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gemaakt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of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berichttitel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81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profiel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widgets VM Efficiency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Impacted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hoofddashboard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Capaciteit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clusterdetails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VM Efficiency-widget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somt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vier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soorten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op.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Overbevoorraad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VM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groot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verspilt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middelen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Gedurende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periode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21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kenmerken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gemeten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&lt;50%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matig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&lt; 20%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Inactief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virtuele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machine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inactief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minstens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21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Zombie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maar minder dan 30 lees-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schrijf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-I/O's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gedurende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afgelopen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21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minder dan 1000 bytes per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ontvangt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verzendt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beperkt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genoeg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middelen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leiden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prestatieknelpunten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90%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matig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of 95%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ernstig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gereedheid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5%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Geheugengebruik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90%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Geheugenwisselsnelheid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0 Kbps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Bully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bullyverbruikt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bronnen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zorgt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verhongeren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gereedheid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5%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Geheugenwisselsnelheid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0 Kbps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I/O stargate 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85%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VM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groot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verspilt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middelen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Gedurende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periode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21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kenmerken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gemeten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CPU-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&lt;50%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matig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&lt; 20%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89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widget 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efficiëntie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hoofddashboard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aantal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beschouwd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3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op de link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gefilterde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VM-dashboard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Vanaf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hier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elke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details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bepalen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welke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soorten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aanpassingen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betreffende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probleem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lossen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9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biedt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waarschuwingsberichten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gegenereerd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alle clusters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geregistreerd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krijgen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tot het Alerts-dashboard,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het menu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Activiteit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Alerts.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vervolgkeuzemenu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waarmee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typen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gegroepeerd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bronentiteit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impacttype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ernst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status, cluster,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tijdstip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waarop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eerst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gemaakt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meest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recente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optreden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instantie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opgetreden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3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VM-dashboard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Samenvatting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widget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Anomalieën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Anomalieën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-widget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ongebruikelijke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patronen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gedrag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stelt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ondernemen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patronen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resourceverbruik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plotseling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afwijken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verwachte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gedrag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20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4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gerelateerde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specifieke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criteria.</a:t>
            </a:r>
            <a:endParaRPr lang="en-GB" b="0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46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5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Zodra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problematische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geïdentificeerd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ingebouwde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grafieken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analysedashboard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prestaties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die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onderzoeken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verder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onderzoek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gerechtvaardigd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is.</a:t>
            </a:r>
            <a:endParaRPr lang="en-GB" b="0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94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einde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Alerts-dashboard.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stoppen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-e-mails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Evenementen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-dashboard.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Problematische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problematische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inefficiënte</a:t>
            </a:r>
            <a:r>
              <a:rPr lang="en-GB" b="0" i="0">
                <a:solidFill>
                  <a:srgbClr val="000000"/>
                </a:solidFill>
                <a:effectLst/>
                <a:latin typeface="Body"/>
              </a:rPr>
              <a:t> VM's.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dirty="0">
                <a:effectLst/>
                <a:latin typeface="var(--font-family-body)"/>
              </a:rPr>
              <a:t>Stap 3</a:t>
            </a:r>
          </a:p>
          <a:p>
            <a:pPr fontAlgn="base"/>
            <a:r>
              <a:rPr lang="en-GB" dirty="0">
                <a:effectLst/>
                <a:latin typeface="var(--font-family-body)"/>
              </a:rPr>
              <a:t>–</a:t>
            </a:r>
          </a:p>
          <a:p>
            <a:pPr fontAlgn="base"/>
            <a:r>
              <a:rPr lang="en-GB" dirty="0">
                <a:effectLst/>
                <a:latin typeface="var(--font-family-body)"/>
              </a:rPr>
              <a:t>Wat u op het </a:t>
            </a:r>
            <a:r>
              <a:rPr lang="en-GB" dirty="0" err="1">
                <a:effectLst/>
                <a:latin typeface="var(--font-family-body)"/>
              </a:rPr>
              <a:t>tabblad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Lijst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ziet</a:t>
            </a:r>
            <a:r>
              <a:rPr lang="en-GB" dirty="0">
                <a:effectLst/>
                <a:latin typeface="var(--font-family-body)"/>
              </a:rPr>
              <a:t>, is de </a:t>
            </a:r>
            <a:r>
              <a:rPr lang="en-GB" dirty="0" err="1">
                <a:effectLst/>
                <a:latin typeface="var(--font-family-body)"/>
              </a:rPr>
              <a:t>standaardpaginaweergave</a:t>
            </a:r>
            <a:r>
              <a:rPr lang="en-GB" dirty="0">
                <a:effectLst/>
                <a:latin typeface="var(--font-family-body)"/>
              </a:rPr>
              <a:t>, maar u </a:t>
            </a:r>
            <a:r>
              <a:rPr lang="en-GB" dirty="0" err="1">
                <a:effectLst/>
                <a:latin typeface="var(--font-family-body)"/>
              </a:rPr>
              <a:t>kunt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aangepaste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weergaven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maken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als</a:t>
            </a:r>
            <a:r>
              <a:rPr lang="en-GB" dirty="0">
                <a:effectLst/>
                <a:latin typeface="var(--font-family-body)"/>
              </a:rPr>
              <a:t> u </a:t>
            </a:r>
            <a:r>
              <a:rPr lang="en-GB" dirty="0" err="1">
                <a:effectLst/>
                <a:latin typeface="var(--font-family-body)"/>
              </a:rPr>
              <a:t>alleen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geïnteresseerd</a:t>
            </a:r>
            <a:r>
              <a:rPr lang="en-GB" dirty="0">
                <a:effectLst/>
                <a:latin typeface="var(--font-family-body)"/>
              </a:rPr>
              <a:t> bent in </a:t>
            </a:r>
            <a:r>
              <a:rPr lang="en-GB" dirty="0" err="1">
                <a:effectLst/>
                <a:latin typeface="var(--font-family-body)"/>
              </a:rPr>
              <a:t>specifieke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informatie</a:t>
            </a:r>
            <a:r>
              <a:rPr lang="en-GB" dirty="0">
                <a:effectLst/>
                <a:latin typeface="var(--font-family-body)"/>
              </a:rPr>
              <a:t>.</a:t>
            </a:r>
          </a:p>
          <a:p>
            <a:pPr fontAlgn="base"/>
            <a:endParaRPr lang="en-GB" dirty="0">
              <a:effectLst/>
              <a:latin typeface="var(--font-family-body)"/>
            </a:endParaRPr>
          </a:p>
          <a:p>
            <a:pPr fontAlgn="base"/>
            <a:r>
              <a:rPr lang="en-GB" dirty="0">
                <a:effectLst/>
                <a:latin typeface="var(--font-family-body)"/>
              </a:rPr>
              <a:t>U </a:t>
            </a:r>
            <a:r>
              <a:rPr lang="en-GB" dirty="0" err="1">
                <a:effectLst/>
                <a:latin typeface="var(--font-family-body)"/>
              </a:rPr>
              <a:t>kunt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bijvoorbeeld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controleren</a:t>
            </a:r>
            <a:r>
              <a:rPr lang="en-GB" dirty="0">
                <a:effectLst/>
                <a:latin typeface="var(--font-family-body)"/>
              </a:rPr>
              <a:t> hoe </a:t>
            </a:r>
            <a:r>
              <a:rPr lang="en-GB" dirty="0" err="1">
                <a:effectLst/>
                <a:latin typeface="var(--font-family-body)"/>
              </a:rPr>
              <a:t>snel</a:t>
            </a:r>
            <a:r>
              <a:rPr lang="en-GB" dirty="0">
                <a:effectLst/>
                <a:latin typeface="var(--font-family-body)"/>
              </a:rPr>
              <a:t> er </a:t>
            </a:r>
            <a:r>
              <a:rPr lang="en-GB" dirty="0" err="1">
                <a:effectLst/>
                <a:latin typeface="var(--font-family-body)"/>
              </a:rPr>
              <a:t>wordt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gereageerd</a:t>
            </a:r>
            <a:r>
              <a:rPr lang="en-GB" dirty="0">
                <a:effectLst/>
                <a:latin typeface="var(--font-family-body)"/>
              </a:rPr>
              <a:t> op </a:t>
            </a:r>
            <a:r>
              <a:rPr lang="en-GB" dirty="0" err="1">
                <a:effectLst/>
                <a:latin typeface="var(--font-family-body)"/>
              </a:rPr>
              <a:t>waarschuwingen</a:t>
            </a:r>
            <a:r>
              <a:rPr lang="en-GB" dirty="0">
                <a:effectLst/>
                <a:latin typeface="var(--font-family-body)"/>
              </a:rPr>
              <a:t> die op het cluster </a:t>
            </a:r>
            <a:r>
              <a:rPr lang="en-GB" dirty="0" err="1">
                <a:effectLst/>
                <a:latin typeface="var(--font-family-body)"/>
              </a:rPr>
              <a:t>voorkomen</a:t>
            </a:r>
            <a:r>
              <a:rPr lang="en-GB" dirty="0">
                <a:effectLst/>
                <a:latin typeface="var(--font-family-body)"/>
              </a:rPr>
              <a:t>. Om </a:t>
            </a:r>
            <a:r>
              <a:rPr lang="en-GB" dirty="0" err="1">
                <a:effectLst/>
                <a:latin typeface="var(--font-family-body)"/>
              </a:rPr>
              <a:t>dit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te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doen</a:t>
            </a:r>
            <a:r>
              <a:rPr lang="en-GB" dirty="0">
                <a:effectLst/>
                <a:latin typeface="var(--font-family-body)"/>
              </a:rPr>
              <a:t>, </a:t>
            </a:r>
            <a:r>
              <a:rPr lang="en-GB" dirty="0" err="1">
                <a:effectLst/>
                <a:latin typeface="var(--font-family-body)"/>
              </a:rPr>
              <a:t>klikt</a:t>
            </a:r>
            <a:r>
              <a:rPr lang="en-GB" dirty="0">
                <a:effectLst/>
                <a:latin typeface="var(--font-family-body)"/>
              </a:rPr>
              <a:t> u op de knop </a:t>
            </a:r>
            <a:r>
              <a:rPr lang="en-GB" dirty="0" err="1">
                <a:effectLst/>
                <a:latin typeface="var(--font-family-body)"/>
              </a:rPr>
              <a:t>Bekijken</a:t>
            </a:r>
            <a:r>
              <a:rPr lang="en-GB" dirty="0">
                <a:effectLst/>
                <a:latin typeface="var(--font-family-body)"/>
              </a:rPr>
              <a:t> op </a:t>
            </a:r>
            <a:r>
              <a:rPr lang="en-GB" dirty="0" err="1">
                <a:effectLst/>
                <a:latin typeface="var(--font-family-body)"/>
              </a:rPr>
              <a:t>boven</a:t>
            </a:r>
            <a:r>
              <a:rPr lang="en-GB" dirty="0">
                <a:effectLst/>
                <a:latin typeface="var(--font-family-body)"/>
              </a:rPr>
              <a:t> de </a:t>
            </a:r>
            <a:r>
              <a:rPr lang="en-GB" dirty="0" err="1">
                <a:effectLst/>
                <a:latin typeface="var(--font-family-body)"/>
              </a:rPr>
              <a:t>tabel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selecteert</a:t>
            </a:r>
            <a:r>
              <a:rPr lang="en-GB" dirty="0">
                <a:effectLst/>
                <a:latin typeface="var(--font-family-body)"/>
              </a:rPr>
              <a:t> u </a:t>
            </a:r>
            <a:r>
              <a:rPr lang="en-GB" dirty="0" err="1">
                <a:effectLst/>
                <a:latin typeface="var(--font-family-body)"/>
              </a:rPr>
              <a:t>Aangepaste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toevoegen</a:t>
            </a:r>
            <a:r>
              <a:rPr lang="en-GB" dirty="0">
                <a:effectLst/>
                <a:latin typeface="var(--font-family-body)"/>
              </a:rPr>
              <a:t>. </a:t>
            </a:r>
            <a:r>
              <a:rPr lang="en-GB" dirty="0" err="1">
                <a:effectLst/>
                <a:latin typeface="var(--font-family-body)"/>
              </a:rPr>
              <a:t>Selecteer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vervolgens</a:t>
            </a:r>
            <a:r>
              <a:rPr lang="en-GB" dirty="0">
                <a:effectLst/>
                <a:latin typeface="var(--font-family-body)"/>
              </a:rPr>
              <a:t> in het </a:t>
            </a:r>
            <a:r>
              <a:rPr lang="en-GB" dirty="0" err="1">
                <a:effectLst/>
                <a:latin typeface="var(--font-family-body)"/>
              </a:rPr>
              <a:t>dialoogvenster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Meldingskolommen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Bevestigd</a:t>
            </a:r>
            <a:r>
              <a:rPr lang="en-GB" dirty="0">
                <a:effectLst/>
                <a:latin typeface="var(--font-family-body)"/>
              </a:rPr>
              <a:t> om, </a:t>
            </a:r>
            <a:r>
              <a:rPr lang="en-GB" dirty="0" err="1">
                <a:effectLst/>
                <a:latin typeface="var(--font-family-body)"/>
              </a:rPr>
              <a:t>Bevestigd</a:t>
            </a:r>
            <a:r>
              <a:rPr lang="en-GB" dirty="0">
                <a:effectLst/>
                <a:latin typeface="var(--font-family-body)"/>
              </a:rPr>
              <a:t> door, </a:t>
            </a:r>
            <a:r>
              <a:rPr lang="en-GB" dirty="0" err="1">
                <a:effectLst/>
                <a:latin typeface="var(--font-family-body)"/>
              </a:rPr>
              <a:t>Opgelost</a:t>
            </a:r>
            <a:r>
              <a:rPr lang="en-GB" dirty="0">
                <a:effectLst/>
                <a:latin typeface="var(--font-family-body)"/>
              </a:rPr>
              <a:t> om </a:t>
            </a:r>
            <a:r>
              <a:rPr lang="en-GB" dirty="0" err="1">
                <a:effectLst/>
                <a:latin typeface="var(--font-family-body)"/>
              </a:rPr>
              <a:t>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Opgelost</a:t>
            </a:r>
            <a:r>
              <a:rPr lang="en-GB" dirty="0">
                <a:effectLst/>
                <a:latin typeface="var(--font-family-body)"/>
              </a:rPr>
              <a:t> door. </a:t>
            </a:r>
            <a:r>
              <a:rPr lang="en-GB" dirty="0" err="1">
                <a:effectLst/>
                <a:latin typeface="var(--font-family-body)"/>
              </a:rPr>
              <a:t>Voer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een</a:t>
            </a:r>
            <a:r>
              <a:rPr lang="en-GB" dirty="0">
                <a:effectLst/>
                <a:latin typeface="var(--font-family-body)"/>
              </a:rPr>
              <a:t> naam in </a:t>
            </a:r>
            <a:r>
              <a:rPr lang="en-GB" dirty="0" err="1">
                <a:effectLst/>
                <a:latin typeface="var(--font-family-body)"/>
              </a:rPr>
              <a:t>voor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uw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aangepaste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weergave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en</a:t>
            </a:r>
            <a:r>
              <a:rPr lang="en-GB" dirty="0">
                <a:effectLst/>
                <a:latin typeface="var(--font-family-body)"/>
              </a:rPr>
              <a:t> </a:t>
            </a:r>
            <a:r>
              <a:rPr lang="en-GB" dirty="0" err="1">
                <a:effectLst/>
                <a:latin typeface="var(--font-family-body)"/>
              </a:rPr>
              <a:t>klik</a:t>
            </a:r>
            <a:r>
              <a:rPr lang="en-GB" dirty="0">
                <a:effectLst/>
                <a:latin typeface="var(--font-family-body)"/>
              </a:rPr>
              <a:t> op </a:t>
            </a:r>
            <a:r>
              <a:rPr lang="en-GB" dirty="0" err="1">
                <a:effectLst/>
                <a:latin typeface="var(--font-family-body)"/>
              </a:rPr>
              <a:t>Opslaan</a:t>
            </a:r>
            <a:r>
              <a:rPr lang="en-GB" dirty="0">
                <a:effectLst/>
                <a:latin typeface="var(--font-family-body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5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4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Hierdoor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vier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kolommen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geselecteerd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kolom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Naam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altijd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verschijnen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7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Stap 5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-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standaardweergave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eventuele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gemaakt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met de knop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weergaven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groepering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Als u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standaardselectie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Ernst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gereorganiseerd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drie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tabbladen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Info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Kritiek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Als u op elk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tabbladen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ernst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zodat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aandacht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richten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clusterproblemen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onmiddellijk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dringend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moeten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opgelost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filters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toepassen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waarschuwingenpagina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met extra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granulariteit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8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0" dirty="0">
                <a:effectLst/>
                <a:latin typeface="var(--font-family-head)"/>
              </a:rPr>
              <a:t>Stap 6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–</a:t>
            </a:r>
          </a:p>
          <a:p>
            <a:pPr fontAlgn="base"/>
            <a:r>
              <a:rPr lang="en-GB" b="0" dirty="0">
                <a:effectLst/>
                <a:latin typeface="var(--font-family-head)"/>
              </a:rPr>
              <a:t>Met het menu Filters </a:t>
            </a:r>
            <a:r>
              <a:rPr lang="en-GB" b="0" dirty="0" err="1">
                <a:effectLst/>
                <a:latin typeface="var(--font-family-head)"/>
              </a:rPr>
              <a:t>kunt</a:t>
            </a:r>
            <a:r>
              <a:rPr lang="en-GB" b="0" dirty="0">
                <a:effectLst/>
                <a:latin typeface="var(--font-family-head)"/>
              </a:rPr>
              <a:t> u </a:t>
            </a:r>
            <a:r>
              <a:rPr lang="en-GB" b="0" dirty="0" err="1">
                <a:effectLst/>
                <a:latin typeface="var(--font-family-head)"/>
              </a:rPr>
              <a:t>waarschuwingsberichten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bekijken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voor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specifieke</a:t>
            </a:r>
            <a:r>
              <a:rPr lang="en-GB" b="0" dirty="0">
                <a:effectLst/>
                <a:latin typeface="var(--font-family-head)"/>
              </a:rPr>
              <a:t> clusters, </a:t>
            </a:r>
            <a:r>
              <a:rPr lang="en-GB" b="0" dirty="0" err="1">
                <a:effectLst/>
                <a:latin typeface="var(--font-family-head)"/>
              </a:rPr>
              <a:t>specifieke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ernst</a:t>
            </a:r>
            <a:r>
              <a:rPr lang="en-GB" b="0" dirty="0">
                <a:effectLst/>
                <a:latin typeface="var(--font-family-head)"/>
              </a:rPr>
              <a:t> of </a:t>
            </a:r>
            <a:r>
              <a:rPr lang="en-GB" b="0" dirty="0" err="1">
                <a:effectLst/>
                <a:latin typeface="var(--font-family-head)"/>
              </a:rPr>
              <a:t>impacttypen</a:t>
            </a:r>
            <a:r>
              <a:rPr lang="en-GB" b="0" dirty="0">
                <a:effectLst/>
                <a:latin typeface="var(--font-family-head)"/>
              </a:rPr>
              <a:t>, </a:t>
            </a:r>
            <a:r>
              <a:rPr lang="en-GB" b="0" dirty="0" err="1">
                <a:effectLst/>
                <a:latin typeface="var(--font-family-head)"/>
              </a:rPr>
              <a:t>aanmaaktijden</a:t>
            </a:r>
            <a:r>
              <a:rPr lang="en-GB" b="0" dirty="0">
                <a:effectLst/>
                <a:latin typeface="var(--font-family-head)"/>
              </a:rPr>
              <a:t>, op </a:t>
            </a:r>
            <a:r>
              <a:rPr lang="en-GB" b="0" dirty="0" err="1">
                <a:effectLst/>
                <a:latin typeface="var(--font-family-head)"/>
              </a:rPr>
              <a:t>titel</a:t>
            </a:r>
            <a:r>
              <a:rPr lang="en-GB" b="0" dirty="0">
                <a:effectLst/>
                <a:latin typeface="var(--font-family-head)"/>
              </a:rPr>
              <a:t> of </a:t>
            </a:r>
            <a:r>
              <a:rPr lang="en-GB" b="0" dirty="0" err="1">
                <a:effectLst/>
                <a:latin typeface="var(--font-family-head)"/>
              </a:rPr>
              <a:t>trefwoord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en</a:t>
            </a:r>
            <a:r>
              <a:rPr lang="en-GB" b="0" dirty="0">
                <a:effectLst/>
                <a:latin typeface="var(--font-family-head)"/>
              </a:rPr>
              <a:t> </a:t>
            </a:r>
            <a:r>
              <a:rPr lang="en-GB" b="0" dirty="0" err="1">
                <a:effectLst/>
                <a:latin typeface="var(--font-family-head)"/>
              </a:rPr>
              <a:t>meer</a:t>
            </a:r>
            <a:r>
              <a:rPr lang="en-GB" b="0" dirty="0">
                <a:effectLst/>
                <a:latin typeface="var(--font-family-head)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</a:b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0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7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op de naam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waarschuwingsdetails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Hier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over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bronentiteit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ernst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impact, datum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tijd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link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relevant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artikel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Nutanix Knowledge Base,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specifieke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waarschuwingstype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rest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samenvatting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beschrijving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mogelijke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herstelstappen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knoppen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boven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melding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bevestigen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ondernemen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melding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lossen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probleem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verholpen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slotte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het Help-pictogram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vraagteken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knop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documentatie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waarschuwingsgegevens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Nutanix Support Portal.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5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De door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door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standaardmeldingsbeleidsregels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die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Extern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waarschuwingsbeleid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externe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meestal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app via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API.</a:t>
            </a:r>
            <a:b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</a:b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8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© Fast Lane 2023</a:t>
            </a:r>
            <a:r>
              <a:rPr lang="en-US" sz="1200" baseline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83" y="0"/>
            <a:ext cx="8893466" cy="1305466"/>
          </a:xfrm>
        </p:spPr>
        <p:txBody>
          <a:bodyPr/>
          <a:lstStyle/>
          <a:p>
            <a:r>
              <a:rPr lang="en-US" dirty="0"/>
              <a:t>Performance issues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DD62F-4614-F1B5-CF91-9FA77D7577A7}"/>
              </a:ext>
            </a:extLst>
          </p:cNvPr>
          <p:cNvSpPr txBox="1"/>
          <p:nvPr/>
        </p:nvSpPr>
        <p:spPr>
          <a:xfrm>
            <a:off x="998483" y="1476932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chemeClr val="bg1"/>
                </a:solidFill>
              </a:rPr>
              <a:t>Alerts and alert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26DAF-1034-662B-0112-C04785D66575}"/>
              </a:ext>
            </a:extLst>
          </p:cNvPr>
          <p:cNvSpPr txBox="1"/>
          <p:nvPr/>
        </p:nvSpPr>
        <p:spPr>
          <a:xfrm>
            <a:off x="998483" y="2667635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chemeClr val="bg1"/>
                </a:solidFill>
              </a:rPr>
              <a:t>Create and modify alert policies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FD369-A5D1-D1EC-947E-4AC428C3239D}"/>
              </a:ext>
            </a:extLst>
          </p:cNvPr>
          <p:cNvSpPr txBox="1"/>
          <p:nvPr/>
        </p:nvSpPr>
        <p:spPr>
          <a:xfrm>
            <a:off x="998483" y="3808598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chemeClr val="bg1"/>
                </a:solidFill>
              </a:rPr>
              <a:t>Stop alerts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B1D90-3825-4E43-89C2-AC48907714B4}"/>
              </a:ext>
            </a:extLst>
          </p:cNvPr>
          <p:cNvSpPr txBox="1"/>
          <p:nvPr/>
        </p:nvSpPr>
        <p:spPr>
          <a:xfrm>
            <a:off x="998483" y="4734737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Configure</a:t>
            </a:r>
            <a:r>
              <a:rPr lang="nl-NL" sz="3600" dirty="0">
                <a:solidFill>
                  <a:schemeClr val="bg1"/>
                </a:solidFill>
              </a:rPr>
              <a:t> alert </a:t>
            </a:r>
            <a:r>
              <a:rPr lang="nl-NL" sz="3600" dirty="0" err="1">
                <a:solidFill>
                  <a:schemeClr val="bg1"/>
                </a:solidFill>
              </a:rPr>
              <a:t>emails</a:t>
            </a:r>
            <a:endParaRPr lang="en-NL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3A4C0-D624-A9CE-FEDF-DE9560CF30AD}"/>
              </a:ext>
            </a:extLst>
          </p:cNvPr>
          <p:cNvSpPr txBox="1"/>
          <p:nvPr/>
        </p:nvSpPr>
        <p:spPr>
          <a:xfrm>
            <a:off x="998483" y="5660876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Deal </a:t>
            </a:r>
            <a:r>
              <a:rPr lang="nl-NL" sz="3600" dirty="0" err="1">
                <a:solidFill>
                  <a:schemeClr val="bg1"/>
                </a:solidFill>
              </a:rPr>
              <a:t>with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problematic</a:t>
            </a:r>
            <a:r>
              <a:rPr lang="nl-NL" sz="3600" dirty="0">
                <a:solidFill>
                  <a:schemeClr val="bg1"/>
                </a:solidFill>
              </a:rPr>
              <a:t> or </a:t>
            </a:r>
            <a:r>
              <a:rPr lang="nl-NL" sz="3600" dirty="0" err="1">
                <a:solidFill>
                  <a:schemeClr val="bg1"/>
                </a:solidFill>
              </a:rPr>
              <a:t>inefficient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VMs</a:t>
            </a:r>
            <a:endParaRPr lang="en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Alert policies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96FAD15-3BFA-1530-47CC-7E6E9DABB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7" y="1292088"/>
            <a:ext cx="11304607" cy="49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7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Creating and Modifying Alert Policies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96FAD15-3BFA-1530-47CC-7E6E9DABB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318593"/>
            <a:ext cx="11304607" cy="49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Creating and Modifying Alert Policies</a:t>
            </a:r>
          </a:p>
        </p:txBody>
      </p:sp>
      <p:pic>
        <p:nvPicPr>
          <p:cNvPr id="3" name="Picture 2" descr="Screens screenshot of a screenshot of a screenshot&#10;&#10;Description automatically generated with low confidence">
            <a:extLst>
              <a:ext uri="{FF2B5EF4-FFF2-40B4-BE49-F238E27FC236}">
                <a16:creationId xmlns:a16="http://schemas.microsoft.com/office/drawing/2014/main" id="{41FB0E85-9879-F1D8-DF1F-9C924B5F5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852267"/>
            <a:ext cx="11236137" cy="31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Creating and Modifying Alert Policies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6B9AF30-2435-BFFD-65C9-645FBFD92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2" y="1196285"/>
            <a:ext cx="7757768" cy="53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8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Stopping alerts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F6FD8D-F169-518E-8FF8-38919B669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5" y="1491016"/>
            <a:ext cx="7475010" cy="53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3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Stopping alerts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F6FD8D-F169-518E-8FF8-38919B669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5" y="1491016"/>
            <a:ext cx="7475010" cy="53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2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alert emails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7BCEB-E683-58EC-D013-BA8B48D2E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949564"/>
            <a:ext cx="11318141" cy="13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alert emails</a:t>
            </a:r>
          </a:p>
        </p:txBody>
      </p:sp>
      <p:pic>
        <p:nvPicPr>
          <p:cNvPr id="3" name="Picture 2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E18E3720-163E-EA0D-9239-05B91E36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7" y="2486163"/>
            <a:ext cx="10704443" cy="23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5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alert emails</a:t>
            </a:r>
          </a:p>
        </p:txBody>
      </p:sp>
      <p:pic>
        <p:nvPicPr>
          <p:cNvPr id="4" name="Picture 3" descr="A screenshot of a email configuration&#10;&#10;Description automatically generated with low confidence">
            <a:extLst>
              <a:ext uri="{FF2B5EF4-FFF2-40B4-BE49-F238E27FC236}">
                <a16:creationId xmlns:a16="http://schemas.microsoft.com/office/drawing/2014/main" id="{58DD1635-5C42-A8C3-DF3A-72B4F3C8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299536"/>
            <a:ext cx="5883965" cy="53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alert emails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58E33C4-BDC8-0D3E-4FAC-0B93C34A8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9" y="1735205"/>
            <a:ext cx="11127985" cy="39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1EEA5-75EF-44E7-A20A-166EDCDF6BB9}"/>
              </a:ext>
            </a:extLst>
          </p:cNvPr>
          <p:cNvSpPr txBox="1"/>
          <p:nvPr/>
        </p:nvSpPr>
        <p:spPr>
          <a:xfrm>
            <a:off x="1603513" y="3429000"/>
            <a:ext cx="936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600" dirty="0"/>
              <a:t>Dedicated Alerts and Events Dashboards</a:t>
            </a:r>
          </a:p>
        </p:txBody>
      </p:sp>
    </p:spTree>
    <p:extLst>
      <p:ext uri="{BB962C8B-B14F-4D97-AF65-F5344CB8AC3E}">
        <p14:creationId xmlns:p14="http://schemas.microsoft.com/office/powerpoint/2010/main" val="44517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alert emails</a:t>
            </a:r>
          </a:p>
        </p:txBody>
      </p:sp>
      <p:pic>
        <p:nvPicPr>
          <p:cNvPr id="4" name="Picture 3" descr="A picture containing text, number, font, screenshot&#10;&#10;Description automatically generated">
            <a:extLst>
              <a:ext uri="{FF2B5EF4-FFF2-40B4-BE49-F238E27FC236}">
                <a16:creationId xmlns:a16="http://schemas.microsoft.com/office/drawing/2014/main" id="{C2678075-CC7D-C006-2205-25F77E0BF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1265373"/>
            <a:ext cx="8958469" cy="54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alert emails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03B716D-BC7A-55A2-EE54-5D19394F0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" y="1287669"/>
            <a:ext cx="10670376" cy="51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200A9-AD0A-54B8-DF9A-8C10705A38E0}"/>
              </a:ext>
            </a:extLst>
          </p:cNvPr>
          <p:cNvSpPr txBox="1"/>
          <p:nvPr/>
        </p:nvSpPr>
        <p:spPr>
          <a:xfrm>
            <a:off x="1868557" y="218660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Events Dashboard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AD71E-4893-36DE-714E-24A00CF98038}"/>
              </a:ext>
            </a:extLst>
          </p:cNvPr>
          <p:cNvSpPr txBox="1"/>
          <p:nvPr/>
        </p:nvSpPr>
        <p:spPr>
          <a:xfrm>
            <a:off x="1868556" y="2967335"/>
            <a:ext cx="951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Cluster-related activities performed by the user and the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25240-9ED7-199D-3D7C-D9254910C1FD}"/>
              </a:ext>
            </a:extLst>
          </p:cNvPr>
          <p:cNvSpPr/>
          <p:nvPr/>
        </p:nvSpPr>
        <p:spPr>
          <a:xfrm>
            <a:off x="1577008" y="3092149"/>
            <a:ext cx="198783" cy="212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061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200A9-AD0A-54B8-DF9A-8C10705A38E0}"/>
              </a:ext>
            </a:extLst>
          </p:cNvPr>
          <p:cNvSpPr txBox="1"/>
          <p:nvPr/>
        </p:nvSpPr>
        <p:spPr>
          <a:xfrm>
            <a:off x="1868557" y="218660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Events Dashboard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AD71E-4893-36DE-714E-24A00CF98038}"/>
              </a:ext>
            </a:extLst>
          </p:cNvPr>
          <p:cNvSpPr txBox="1"/>
          <p:nvPr/>
        </p:nvSpPr>
        <p:spPr>
          <a:xfrm>
            <a:off x="1868556" y="2967335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Entities – Activity - Events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25240-9ED7-199D-3D7C-D9254910C1FD}"/>
              </a:ext>
            </a:extLst>
          </p:cNvPr>
          <p:cNvSpPr/>
          <p:nvPr/>
        </p:nvSpPr>
        <p:spPr>
          <a:xfrm>
            <a:off x="1577008" y="3092149"/>
            <a:ext cx="198783" cy="212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834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EVENTS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E36263B-69A8-954C-E9A2-46535D7C3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1" y="1365250"/>
            <a:ext cx="10863047" cy="49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9200A9-AD0A-54B8-DF9A-8C10705A38E0}"/>
              </a:ext>
            </a:extLst>
          </p:cNvPr>
          <p:cNvSpPr txBox="1"/>
          <p:nvPr/>
        </p:nvSpPr>
        <p:spPr>
          <a:xfrm>
            <a:off x="1868557" y="218660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Events Dashboard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AD71E-4893-36DE-714E-24A00CF98038}"/>
              </a:ext>
            </a:extLst>
          </p:cNvPr>
          <p:cNvSpPr txBox="1"/>
          <p:nvPr/>
        </p:nvSpPr>
        <p:spPr>
          <a:xfrm>
            <a:off x="1868556" y="2967335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Entities – Activity - Events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25240-9ED7-199D-3D7C-D9254910C1FD}"/>
              </a:ext>
            </a:extLst>
          </p:cNvPr>
          <p:cNvSpPr/>
          <p:nvPr/>
        </p:nvSpPr>
        <p:spPr>
          <a:xfrm>
            <a:off x="1577008" y="3092149"/>
            <a:ext cx="198783" cy="212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229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EVENTS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2F13282-73BB-C928-8245-98830F22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0" y="1278734"/>
            <a:ext cx="10459830" cy="5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2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9C950-65A9-2595-0DF7-3C4E89C7AF4F}"/>
              </a:ext>
            </a:extLst>
          </p:cNvPr>
          <p:cNvSpPr txBox="1"/>
          <p:nvPr/>
        </p:nvSpPr>
        <p:spPr>
          <a:xfrm>
            <a:off x="1351722" y="2266122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Identifying Problematic or Inefficient VMs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833DE-40F9-1033-B0AC-2F453D68D30C}"/>
              </a:ext>
            </a:extLst>
          </p:cNvPr>
          <p:cNvSpPr txBox="1"/>
          <p:nvPr/>
        </p:nvSpPr>
        <p:spPr>
          <a:xfrm>
            <a:off x="1670559" y="3028890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Overprovisioned VMs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2162E-17DF-5736-2346-5A1A29D4AF04}"/>
              </a:ext>
            </a:extLst>
          </p:cNvPr>
          <p:cNvSpPr txBox="1"/>
          <p:nvPr/>
        </p:nvSpPr>
        <p:spPr>
          <a:xfrm>
            <a:off x="1670559" y="3846202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Inactive VMs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80B9F-2AEE-E20D-ADCB-E88831D6760C}"/>
              </a:ext>
            </a:extLst>
          </p:cNvPr>
          <p:cNvSpPr txBox="1"/>
          <p:nvPr/>
        </p:nvSpPr>
        <p:spPr>
          <a:xfrm>
            <a:off x="1670559" y="4749269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Constrained VMs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0A5CD-E53B-5FBE-643D-9DEA2E1359DD}"/>
              </a:ext>
            </a:extLst>
          </p:cNvPr>
          <p:cNvSpPr txBox="1"/>
          <p:nvPr/>
        </p:nvSpPr>
        <p:spPr>
          <a:xfrm>
            <a:off x="1670559" y="5566581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Bully VMs</a:t>
            </a:r>
          </a:p>
        </p:txBody>
      </p:sp>
    </p:spTree>
    <p:extLst>
      <p:ext uri="{BB962C8B-B14F-4D97-AF65-F5344CB8AC3E}">
        <p14:creationId xmlns:p14="http://schemas.microsoft.com/office/powerpoint/2010/main" val="1943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2909C08-98F8-9127-EBC9-5C8BF9F58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30" y="1193136"/>
            <a:ext cx="9342782" cy="51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6C031F3-22BC-D497-B4AC-02BABC8B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2006734"/>
            <a:ext cx="11569932" cy="32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8B05AD0-6AE1-B2D2-365F-20CC1B8E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8" y="1323904"/>
            <a:ext cx="11502560" cy="45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BC3289-55C1-78C3-BBE8-AE1E4375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9" y="1366199"/>
            <a:ext cx="11449879" cy="48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22ABAAF-770B-CFDA-5EB7-DF5FA25E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9" y="1297639"/>
            <a:ext cx="8005722" cy="53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7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F287713-23D9-6A1F-9DF8-45589B5D3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278686"/>
            <a:ext cx="7772400" cy="5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DD121-5552-8EB5-2A28-294D52D46A82}"/>
              </a:ext>
            </a:extLst>
          </p:cNvPr>
          <p:cNvSpPr txBox="1"/>
          <p:nvPr/>
        </p:nvSpPr>
        <p:spPr>
          <a:xfrm>
            <a:off x="1258957" y="1457739"/>
            <a:ext cx="78651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</a:rPr>
              <a:t>By the end of this module, you learned:</a:t>
            </a:r>
          </a:p>
          <a:p>
            <a:pPr algn="l" fontAlgn="base"/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navigate to and review the Alerts dashboard.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create and modify alert policies.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stop alerts.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configure alert emails.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navigate to and review the Events dashboard.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identify problematic or inefficient VMs.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How to resolve issues with problematic or inefficient VMs.</a:t>
            </a:r>
          </a:p>
        </p:txBody>
      </p:sp>
    </p:spTree>
    <p:extLst>
      <p:ext uri="{BB962C8B-B14F-4D97-AF65-F5344CB8AC3E}">
        <p14:creationId xmlns:p14="http://schemas.microsoft.com/office/powerpoint/2010/main" val="346774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34A659B-34EE-748E-F66B-473F0A3F4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5" y="1379526"/>
            <a:ext cx="9219194" cy="51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8F4FC4E-BFAF-B883-80B6-4BA74556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4" y="1303914"/>
            <a:ext cx="8800228" cy="54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FF477FC-923F-4578-EDAD-4D12F0C1C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" y="1208264"/>
            <a:ext cx="9137074" cy="56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36D8165-EED7-110A-4512-3E35A24A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" y="1265912"/>
            <a:ext cx="9137073" cy="55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alerts dashboard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105261-9118-E407-5D47-4BD73FCDA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2" y="1291257"/>
            <a:ext cx="8455671" cy="53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8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Alert policies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83E33-93DF-BE76-A78A-6C8C20753E47}"/>
              </a:ext>
            </a:extLst>
          </p:cNvPr>
          <p:cNvSpPr txBox="1"/>
          <p:nvPr/>
        </p:nvSpPr>
        <p:spPr>
          <a:xfrm>
            <a:off x="2663687" y="2822713"/>
            <a:ext cx="30348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User Defined </a:t>
            </a:r>
          </a:p>
          <a:p>
            <a:endParaRPr lang="en-NL" sz="2800" dirty="0"/>
          </a:p>
          <a:p>
            <a:r>
              <a:rPr lang="en-NL" sz="2800" dirty="0"/>
              <a:t>System Defined</a:t>
            </a:r>
          </a:p>
          <a:p>
            <a:endParaRPr lang="en-NL" sz="2800" dirty="0"/>
          </a:p>
          <a:p>
            <a:r>
              <a:rPr lang="en-NL" sz="2800" dirty="0"/>
              <a:t>External Defined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0F839-CE1C-BF84-A595-EED82139B1D8}"/>
              </a:ext>
            </a:extLst>
          </p:cNvPr>
          <p:cNvSpPr/>
          <p:nvPr/>
        </p:nvSpPr>
        <p:spPr>
          <a:xfrm>
            <a:off x="2464904" y="2981739"/>
            <a:ext cx="198783" cy="212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73B4F-9C3C-1FEA-11C2-2FD16F9DCD74}"/>
              </a:ext>
            </a:extLst>
          </p:cNvPr>
          <p:cNvSpPr/>
          <p:nvPr/>
        </p:nvSpPr>
        <p:spPr>
          <a:xfrm>
            <a:off x="2464903" y="3840079"/>
            <a:ext cx="198783" cy="212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50F29-BB74-2BE9-9DD7-61559E18FEDB}"/>
              </a:ext>
            </a:extLst>
          </p:cNvPr>
          <p:cNvSpPr/>
          <p:nvPr/>
        </p:nvSpPr>
        <p:spPr>
          <a:xfrm>
            <a:off x="2464903" y="4698419"/>
            <a:ext cx="198783" cy="212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5646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4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5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6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9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Props1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customXml/itemProps4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3580</Words>
  <Application>Microsoft Macintosh PowerPoint</Application>
  <PresentationFormat>Widescreen</PresentationFormat>
  <Paragraphs>325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Body</vt:lpstr>
      <vt:lpstr>Calibri</vt:lpstr>
      <vt:lpstr>Century Gothic</vt:lpstr>
      <vt:lpstr>Gotham Light</vt:lpstr>
      <vt:lpstr>lato</vt:lpstr>
      <vt:lpstr>var(--font-family-body)</vt:lpstr>
      <vt:lpstr>var(--font-family-head)</vt:lpstr>
      <vt:lpstr>Office Theme</vt:lpstr>
      <vt:lpstr>PowerPoint Presentation</vt:lpstr>
      <vt:lpstr>the alerts dashboard</vt:lpstr>
      <vt:lpstr>the alerts dashboard</vt:lpstr>
      <vt:lpstr>the alerts dashboard</vt:lpstr>
      <vt:lpstr>the alerts dashboard</vt:lpstr>
      <vt:lpstr>the alerts dashboard</vt:lpstr>
      <vt:lpstr>the alerts dashboard</vt:lpstr>
      <vt:lpstr>the alerts dashboard</vt:lpstr>
      <vt:lpstr>Alert policies</vt:lpstr>
      <vt:lpstr>Alert policies</vt:lpstr>
      <vt:lpstr>Creating and Modifying Alert Policies</vt:lpstr>
      <vt:lpstr>Creating and Modifying Alert Policies</vt:lpstr>
      <vt:lpstr>Creating and Modifying Alert Policies</vt:lpstr>
      <vt:lpstr>Stopping alerts</vt:lpstr>
      <vt:lpstr>Stopping alerts</vt:lpstr>
      <vt:lpstr>Configuring alert emails</vt:lpstr>
      <vt:lpstr>Configuring alert emails</vt:lpstr>
      <vt:lpstr>Configuring alert emails</vt:lpstr>
      <vt:lpstr>Configuring alert emails</vt:lpstr>
      <vt:lpstr>Configuring alert emails</vt:lpstr>
      <vt:lpstr>Configuring alert emails</vt:lpstr>
      <vt:lpstr>EVENTS</vt:lpstr>
      <vt:lpstr>EVENTS</vt:lpstr>
      <vt:lpstr>EVENTS</vt:lpstr>
      <vt:lpstr>EVENTS</vt:lpstr>
      <vt:lpstr>EVENTS</vt:lpstr>
      <vt:lpstr>Performance issues</vt:lpstr>
      <vt:lpstr>Performance issues</vt:lpstr>
      <vt:lpstr>Performance issues</vt:lpstr>
      <vt:lpstr>Performance issues</vt:lpstr>
      <vt:lpstr>Performance issues</vt:lpstr>
      <vt:lpstr>Performance issues</vt:lpstr>
      <vt:lpstr>Performance issues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 van der weerd</cp:lastModifiedBy>
  <cp:revision>119</cp:revision>
  <cp:lastPrinted>2023-06-27T10:26:13Z</cp:lastPrinted>
  <dcterms:created xsi:type="dcterms:W3CDTF">2018-08-08T16:01:19Z</dcterms:created>
  <dcterms:modified xsi:type="dcterms:W3CDTF">2023-06-27T10:29:10Z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