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notesMasterIdLst>
    <p:notesMasterId r:id="rId31"/>
  </p:notesMasterIdLst>
  <p:handoutMasterIdLst>
    <p:handoutMasterId r:id="rId32"/>
  </p:handoutMasterIdLst>
  <p:sldIdLst>
    <p:sldId id="256" r:id="rId11"/>
    <p:sldId id="366" r:id="rId12"/>
    <p:sldId id="365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83" r:id="rId30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rse Slides" id="{FBE60AAB-D247-4DF3-B498-3AF8AA16D2D8}">
          <p14:sldIdLst>
            <p14:sldId id="256"/>
            <p14:sldId id="366"/>
            <p14:sldId id="365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kren Nikolov" initials="IN" lastIdx="1" clrIdx="0">
    <p:extLst>
      <p:ext uri="{19B8F6BF-5375-455C-9EA6-DF929625EA0E}">
        <p15:presenceInfo xmlns:p15="http://schemas.microsoft.com/office/powerpoint/2012/main" userId="ab24f552d122ff65" providerId="Windows Live"/>
      </p:ext>
    </p:extLst>
  </p:cmAuthor>
  <p:cmAuthor id="2" name="Adrienne Koger" initials="AK" lastIdx="2" clrIdx="1">
    <p:extLst>
      <p:ext uri="{19B8F6BF-5375-455C-9EA6-DF929625EA0E}">
        <p15:presenceInfo xmlns:p15="http://schemas.microsoft.com/office/powerpoint/2012/main" userId="S-1-5-21-4238561009-3572522374-3492982074-9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EF0"/>
    <a:srgbClr val="076F8A"/>
    <a:srgbClr val="B7D560"/>
    <a:srgbClr val="AE1A27"/>
    <a:srgbClr val="1E3B46"/>
    <a:srgbClr val="590508"/>
    <a:srgbClr val="9BACB2"/>
    <a:srgbClr val="3D3D3D"/>
    <a:srgbClr val="FFFFFF"/>
    <a:srgbClr val="85838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7" autoAdjust="0"/>
    <p:restoredTop sz="76054" autoAdjust="0"/>
  </p:normalViewPr>
  <p:slideViewPr>
    <p:cSldViewPr snapToGrid="0">
      <p:cViewPr varScale="1">
        <p:scale>
          <a:sx n="96" d="100"/>
          <a:sy n="96" d="100"/>
        </p:scale>
        <p:origin x="312" y="160"/>
      </p:cViewPr>
      <p:guideLst>
        <p:guide orient="horz" pos="1920"/>
        <p:guide pos="3840"/>
      </p:guideLst>
    </p:cSldViewPr>
  </p:slideViewPr>
  <p:outlineViewPr>
    <p:cViewPr>
      <p:scale>
        <a:sx n="33" d="100"/>
        <a:sy n="33" d="100"/>
      </p:scale>
      <p:origin x="0" y="-5731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101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35AA9F-81FA-42C8-8DA4-7B53C84299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07DCA-16B1-4C23-BBDD-900092233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FB752-42D2-4A54-8D49-FDE482613981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F507B-C0CB-4EA3-BACE-DBE5136A63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0FDD7-5A34-4439-9844-82085816D1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9F48E-299E-44EC-A4A1-62C92C50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C722-B898-45D2-8227-B21BADCC8A1D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985E4-63A6-42C5-B555-D36F14EDE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br>
              <a:rPr lang="en-GB" dirty="0"/>
            </a:b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96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afsluiten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gestart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dialoogvenster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Hostonderhoud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de knop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afsluiten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afsluitproces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bevestigen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28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3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verschijnt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ronddraaiend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pictogram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tooltip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geselecteerde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weergave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Hostdetails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host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verlaat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verdwijnt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ronddraaiende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pictogram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openen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node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volledig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verlaten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GB" b="0" dirty="0"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07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​​node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sluiten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SSH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meldt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zich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Controller VM (CVM) op de host die u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afsluiten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opdracht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de CVM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sluiten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nutanix@cvm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$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cvm_shutdown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-P nu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Nadat de CVM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afgesloten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logt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in op de AHV-host met SSH.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opdracht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de host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sluiten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</a:t>
            </a:r>
            <a:b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</a:br>
            <a:endParaRPr lang="en-GB" b="0" i="0" dirty="0">
              <a:solidFill>
                <a:srgbClr val="000000"/>
              </a:solidFill>
              <a:effectLst/>
              <a:latin typeface="merriweather" pitchFamily="2" charset="77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root@ahv</a:t>
            </a:r>
            <a:r>
              <a:rPr lang="en-GB" sz="12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shutdown -h now</a:t>
            </a:r>
          </a:p>
          <a:p>
            <a:pPr algn="l" fontAlgn="base"/>
            <a:endParaRPr lang="en-GB" dirty="0"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3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node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cluster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starten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schakelt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u het node op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hardwareapparaat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in. De CVM start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automatisch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u de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opnieuw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opstart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 Als het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zich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bevindt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gebruikt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u SSH om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melden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de CVM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verwijdert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u het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000000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Log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in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CVM in het Nutanix-cluster met SSH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controleer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of alle services op alle CVM's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actief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000000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opdracht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:</a:t>
            </a:r>
          </a:p>
          <a:p>
            <a:pPr algn="l" fontAlgn="base" latinLnBrk="0"/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nutanix@cvm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$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clusterstatus</a:t>
            </a:r>
            <a:endParaRPr lang="en-GB" dirty="0"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085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GB" b="0" dirty="0" err="1">
                <a:effectLst/>
                <a:latin typeface="merriweather" pitchFamily="2" charset="77"/>
              </a:rPr>
              <a:t>Voordat</a:t>
            </a:r>
            <a:r>
              <a:rPr lang="en-GB" b="0" dirty="0">
                <a:effectLst/>
                <a:latin typeface="merriweather" pitchFamily="2" charset="77"/>
              </a:rPr>
              <a:t> u </a:t>
            </a:r>
            <a:r>
              <a:rPr lang="en-GB" b="0" dirty="0" err="1">
                <a:effectLst/>
                <a:latin typeface="merriweather" pitchFamily="2" charset="77"/>
              </a:rPr>
              <a:t>een</a:t>
            </a:r>
            <a:r>
              <a:rPr lang="en-GB" b="0" dirty="0">
                <a:effectLst/>
                <a:latin typeface="merriweather" pitchFamily="2" charset="77"/>
              </a:rPr>
              <a:t> cluster </a:t>
            </a:r>
            <a:r>
              <a:rPr lang="en-GB" b="0" dirty="0" err="1">
                <a:effectLst/>
                <a:latin typeface="merriweather" pitchFamily="2" charset="77"/>
              </a:rPr>
              <a:t>afsluit</a:t>
            </a:r>
            <a:r>
              <a:rPr lang="en-GB" b="0" dirty="0">
                <a:effectLst/>
                <a:latin typeface="merriweather" pitchFamily="2" charset="77"/>
              </a:rPr>
              <a:t>, </a:t>
            </a:r>
            <a:r>
              <a:rPr lang="en-GB" b="0" dirty="0" err="1">
                <a:effectLst/>
                <a:latin typeface="merriweather" pitchFamily="2" charset="77"/>
              </a:rPr>
              <a:t>moet</a:t>
            </a:r>
            <a:r>
              <a:rPr lang="en-GB" b="0" dirty="0">
                <a:effectLst/>
                <a:latin typeface="merriweather" pitchFamily="2" charset="77"/>
              </a:rPr>
              <a:t> u:</a:t>
            </a:r>
          </a:p>
          <a:p>
            <a:pPr fontAlgn="base" latinLnBrk="0"/>
            <a:endParaRPr lang="en-GB" b="0" dirty="0">
              <a:effectLst/>
              <a:latin typeface="merriweather" pitchFamily="2" charset="77"/>
            </a:endParaRPr>
          </a:p>
          <a:p>
            <a:pPr fontAlgn="base" latinLnBrk="0"/>
            <a:r>
              <a:rPr lang="en-GB" b="0" dirty="0">
                <a:effectLst/>
                <a:latin typeface="merriweather" pitchFamily="2" charset="77"/>
              </a:rPr>
              <a:t>Upgrade </a:t>
            </a:r>
            <a:r>
              <a:rPr lang="en-GB" b="0" dirty="0" err="1">
                <a:effectLst/>
                <a:latin typeface="merriweather" pitchFamily="2" charset="77"/>
              </a:rPr>
              <a:t>naar</a:t>
            </a:r>
            <a:r>
              <a:rPr lang="en-GB" b="0" dirty="0">
                <a:effectLst/>
                <a:latin typeface="merriweather" pitchFamily="2" charset="77"/>
              </a:rPr>
              <a:t> de </a:t>
            </a:r>
            <a:r>
              <a:rPr lang="en-GB" b="0" dirty="0" err="1">
                <a:effectLst/>
                <a:latin typeface="merriweather" pitchFamily="2" charset="77"/>
              </a:rPr>
              <a:t>meest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recente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versie</a:t>
            </a:r>
            <a:r>
              <a:rPr lang="en-GB" b="0" dirty="0">
                <a:effectLst/>
                <a:latin typeface="merriweather" pitchFamily="2" charset="77"/>
              </a:rPr>
              <a:t> van NCC.</a:t>
            </a:r>
          </a:p>
          <a:p>
            <a:pPr fontAlgn="base" latinLnBrk="0"/>
            <a:endParaRPr lang="en-GB" b="0" dirty="0">
              <a:effectLst/>
              <a:latin typeface="merriweather" pitchFamily="2" charset="77"/>
            </a:endParaRPr>
          </a:p>
          <a:p>
            <a:pPr fontAlgn="base" latinLnBrk="0"/>
            <a:r>
              <a:rPr lang="en-GB" b="0" dirty="0">
                <a:effectLst/>
                <a:latin typeface="merriweather" pitchFamily="2" charset="77"/>
              </a:rPr>
              <a:t>Meld u </a:t>
            </a:r>
            <a:r>
              <a:rPr lang="en-GB" b="0" dirty="0" err="1">
                <a:effectLst/>
                <a:latin typeface="merriweather" pitchFamily="2" charset="77"/>
              </a:rPr>
              <a:t>aan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bij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een</a:t>
            </a:r>
            <a:r>
              <a:rPr lang="en-GB" b="0" dirty="0">
                <a:effectLst/>
                <a:latin typeface="merriweather" pitchFamily="2" charset="77"/>
              </a:rPr>
              <a:t> Controller VM (CVM) met SSH </a:t>
            </a:r>
            <a:r>
              <a:rPr lang="en-GB" b="0" dirty="0" err="1">
                <a:effectLst/>
                <a:latin typeface="merriweather" pitchFamily="2" charset="77"/>
              </a:rPr>
              <a:t>en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voer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een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volledige</a:t>
            </a:r>
            <a:r>
              <a:rPr lang="en-GB" b="0" dirty="0">
                <a:effectLst/>
                <a:latin typeface="merriweather" pitchFamily="2" charset="77"/>
              </a:rPr>
              <a:t> NCC-</a:t>
            </a:r>
            <a:r>
              <a:rPr lang="en-GB" b="0" dirty="0" err="1">
                <a:effectLst/>
                <a:latin typeface="merriweather" pitchFamily="2" charset="77"/>
              </a:rPr>
              <a:t>gezondheidscontrole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uit</a:t>
            </a:r>
            <a:endParaRPr lang="en-GB" b="0" dirty="0">
              <a:effectLst/>
              <a:latin typeface="merriweather" pitchFamily="2" charset="77"/>
            </a:endParaRPr>
          </a:p>
          <a:p>
            <a:pPr fontAlgn="base" latinLnBrk="0"/>
            <a:endParaRPr lang="en-GB" b="0" dirty="0">
              <a:effectLst/>
              <a:latin typeface="merriweather" pitchFamily="2" charset="77"/>
            </a:endParaRPr>
          </a:p>
          <a:p>
            <a:pPr fontAlgn="base" latinLnBrk="0"/>
            <a:r>
              <a:rPr lang="en-GB" b="0" dirty="0" err="1">
                <a:effectLst/>
                <a:latin typeface="merriweather" pitchFamily="2" charset="77"/>
              </a:rPr>
              <a:t>nutanix@cvm</a:t>
            </a:r>
            <a:r>
              <a:rPr lang="en-GB" b="0" dirty="0">
                <a:effectLst/>
                <a:latin typeface="merriweather" pitchFamily="2" charset="77"/>
              </a:rPr>
              <a:t>$ </a:t>
            </a:r>
            <a:r>
              <a:rPr lang="en-GB" b="0" dirty="0" err="1">
                <a:effectLst/>
                <a:latin typeface="merriweather" pitchFamily="2" charset="77"/>
              </a:rPr>
              <a:t>ncc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health_checks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run_all</a:t>
            </a:r>
            <a:endParaRPr lang="en-GB" b="0" dirty="0">
              <a:effectLst/>
              <a:latin typeface="merriweather" pitchFamily="2" charset="77"/>
            </a:endParaRPr>
          </a:p>
          <a:p>
            <a:pPr fontAlgn="base" latinLnBrk="0"/>
            <a:endParaRPr lang="en-GB" b="0" dirty="0">
              <a:effectLst/>
              <a:latin typeface="merriweather" pitchFamily="2" charset="77"/>
            </a:endParaRPr>
          </a:p>
          <a:p>
            <a:pPr fontAlgn="base" latinLnBrk="0"/>
            <a:r>
              <a:rPr lang="en-GB" b="0" dirty="0">
                <a:effectLst/>
                <a:latin typeface="merriweather" pitchFamily="2" charset="77"/>
              </a:rPr>
              <a:t>Als u </a:t>
            </a:r>
            <a:r>
              <a:rPr lang="en-GB" b="0" dirty="0" err="1">
                <a:effectLst/>
                <a:latin typeface="merriweather" pitchFamily="2" charset="77"/>
              </a:rPr>
              <a:t>storings</a:t>
            </a:r>
            <a:r>
              <a:rPr lang="en-GB" b="0" dirty="0">
                <a:effectLst/>
                <a:latin typeface="merriweather" pitchFamily="2" charset="77"/>
              </a:rPr>
              <a:t>- of </a:t>
            </a:r>
            <a:r>
              <a:rPr lang="en-GB" b="0" dirty="0" err="1">
                <a:effectLst/>
                <a:latin typeface="merriweather" pitchFamily="2" charset="77"/>
              </a:rPr>
              <a:t>foutmeldingen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ontvangt</a:t>
            </a:r>
            <a:r>
              <a:rPr lang="en-GB" b="0" dirty="0">
                <a:effectLst/>
                <a:latin typeface="merriweather" pitchFamily="2" charset="77"/>
              </a:rPr>
              <a:t>, </a:t>
            </a:r>
            <a:r>
              <a:rPr lang="en-GB" b="0" dirty="0" err="1">
                <a:effectLst/>
                <a:latin typeface="merriweather" pitchFamily="2" charset="77"/>
              </a:rPr>
              <a:t>los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deze</a:t>
            </a:r>
            <a:r>
              <a:rPr lang="en-GB" b="0" dirty="0">
                <a:effectLst/>
                <a:latin typeface="merriweather" pitchFamily="2" charset="77"/>
              </a:rPr>
              <a:t> dan op door de KB-</a:t>
            </a:r>
            <a:r>
              <a:rPr lang="en-GB" b="0" dirty="0" err="1">
                <a:effectLst/>
                <a:latin typeface="merriweather" pitchFamily="2" charset="77"/>
              </a:rPr>
              <a:t>artikelen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te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raadplegen</a:t>
            </a:r>
            <a:r>
              <a:rPr lang="en-GB" b="0" dirty="0">
                <a:effectLst/>
                <a:latin typeface="merriweather" pitchFamily="2" charset="77"/>
              </a:rPr>
              <a:t> die </a:t>
            </a:r>
            <a:r>
              <a:rPr lang="en-GB" b="0" dirty="0" err="1">
                <a:effectLst/>
                <a:latin typeface="merriweather" pitchFamily="2" charset="77"/>
              </a:rPr>
              <a:t>zijn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aangegeven</a:t>
            </a:r>
            <a:r>
              <a:rPr lang="en-GB" b="0" dirty="0">
                <a:effectLst/>
                <a:latin typeface="merriweather" pitchFamily="2" charset="77"/>
              </a:rPr>
              <a:t> in de </a:t>
            </a:r>
            <a:r>
              <a:rPr lang="en-GB" b="0" dirty="0" err="1">
                <a:effectLst/>
                <a:latin typeface="merriweather" pitchFamily="2" charset="77"/>
              </a:rPr>
              <a:t>uitvoer</a:t>
            </a:r>
            <a:r>
              <a:rPr lang="en-GB" b="0" dirty="0">
                <a:effectLst/>
                <a:latin typeface="merriweather" pitchFamily="2" charset="77"/>
              </a:rPr>
              <a:t> van de NCC-</a:t>
            </a:r>
            <a:r>
              <a:rPr lang="en-GB" b="0" dirty="0" err="1">
                <a:effectLst/>
                <a:latin typeface="merriweather" pitchFamily="2" charset="77"/>
              </a:rPr>
              <a:t>controleresultaten</a:t>
            </a:r>
            <a:r>
              <a:rPr lang="en-GB" b="0" dirty="0">
                <a:effectLst/>
                <a:latin typeface="merriweather" pitchFamily="2" charset="77"/>
              </a:rPr>
              <a:t>. Als je </a:t>
            </a:r>
            <a:r>
              <a:rPr lang="en-GB" b="0" dirty="0" err="1">
                <a:effectLst/>
                <a:latin typeface="merriweather" pitchFamily="2" charset="77"/>
              </a:rPr>
              <a:t>deze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problemen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niet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kunt</a:t>
            </a:r>
            <a:r>
              <a:rPr lang="en-GB" b="0" dirty="0">
                <a:effectLst/>
                <a:latin typeface="merriweather" pitchFamily="2" charset="77"/>
              </a:rPr>
              <a:t> </a:t>
            </a:r>
            <a:r>
              <a:rPr lang="en-GB" b="0" dirty="0" err="1">
                <a:effectLst/>
                <a:latin typeface="merriweather" pitchFamily="2" charset="77"/>
              </a:rPr>
              <a:t>oplossen</a:t>
            </a:r>
            <a:r>
              <a:rPr lang="en-GB" b="0" dirty="0">
                <a:effectLst/>
                <a:latin typeface="merriweather" pitchFamily="2" charset="77"/>
              </a:rPr>
              <a:t>, neem dan contact op met Nutanix Support.</a:t>
            </a:r>
            <a:endParaRPr lang="en-GB" dirty="0"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4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elk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gewenst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moment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nieuwe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nodes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toevoegen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ze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fysiek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hebt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geïnstalleerd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verbonden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netwerk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hetzelfde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subnet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cluster.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clusteruitbreidingsproces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vergelijkt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AOS-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versie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bestaande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nieuwe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nodes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eventuele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upgrades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nodig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ervoor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zorgen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alle nodes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dezelfde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AOS-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versie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hebben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modusnode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bestaand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toevoegt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u: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Bekijk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relevante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secties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Requirements and Prerequisites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probeert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cluster toe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voegen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Controleer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Gezondheidsdashboard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gezondheidscontroles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mislukken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Laat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huidige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uitbreidingsclusterbewerkingen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voltooien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Zorg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ervoor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alle nodes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juiste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metadatastatus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hebben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door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hardwaredashboard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controleren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  <a:br>
              <a:rPr lang="en-GB" dirty="0"/>
            </a:br>
            <a:endParaRPr lang="en-GB" dirty="0"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2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1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node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toevoegen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gaat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Instellingen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of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hardwaredashboard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op de knop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uitvouwen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venster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uitvouwen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uitvouwen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of Nu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voorbereiden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later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uitvouwen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voorbeeld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zullen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we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hoe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uitgebreid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GB" dirty="0"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05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2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Nadat u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bewerking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uitvouwen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geselecteerd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op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Host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selecteren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grafische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met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ontdekte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blokken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nodes.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Sommige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hosts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automatisch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ontdekt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vereisen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handmatige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invoer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hypervisor-IP.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handmatige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hostdetectie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+ Host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toevoegen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host-IP in.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met hosts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compleet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op de knop Hosts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ontdekken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toevoegen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GB" dirty="0"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974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3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Nadat de hosts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ontdekt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de hosts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selecteren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die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cluster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toevoegen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hun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netwerkadressen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configureren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Selecteer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nodetype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kiezen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nodetype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HCI-node of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alleen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opslag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configureer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hostnetwerk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Hostnetwerken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Geef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ten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slotte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tabblad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Host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configureren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afbeelding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de hypervisor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toelatingslijst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nodes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beeldvorming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vereist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controles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controleren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of de nodes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gereed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controles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geslaagd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op de knop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uitvouwen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GB" dirty="0"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38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verschillende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redenen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​​node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verwijderen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vervanging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defect node,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node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onbereikbaar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of u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oude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nodes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afschaffen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clusteruitbreiding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verwijderen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Prism-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webconsole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ncli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Stap 1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node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verwijderen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navigeert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in Prism Element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hardwaredashboard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selecteert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het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verwijderen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diagrampagina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tabelpagina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de link Host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verwijderen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rechterkant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de regel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Overzicht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Opmerking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 de link Host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verwijderen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rechterkant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de regel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Samenvatting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verwijderen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host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cluster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drie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nodes.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de knop OK in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bevestigingsdialoogvenster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Opmerking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probeert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verwijderen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onbereikbaar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of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melding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geactiveerd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de Prism-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gebruikersinterface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die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opslaggebruik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berekend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mogelijke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impact van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verwijderen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Als je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nog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steeds door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gaan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je de force-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gebruiken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node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geweld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markeren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verwijdering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  <a:endParaRPr lang="en-GB" dirty="0"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0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CVM-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toegang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begrijpen</a:t>
            </a: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meeste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administratieve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functies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Nutanix-cluster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uitvoeren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via de Prism-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webconsole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of REST API. Nutanix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raadt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mogelijk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interfaces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gebruiken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CVM SSH-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toegang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wachtwoord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-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sleutelauthenticatie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schakelen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sommige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functies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is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echter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nodig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om met SSH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loggen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CVM. Wees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voorzichtig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rechtstreeks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verbinding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maakt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CVM,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aangezien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risico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clusterproblemen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vergroot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Clusterstatus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verifiëren</a:t>
            </a:r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body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Voordat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bewerkingen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uitvoert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herstarten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CVM,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herstarten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AHV-host of het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zetten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AHV-host,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clusterstatuscontrole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uitvoeren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bepalen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of het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storing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body)"/>
              </a:rPr>
              <a:t>tolereren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body)"/>
              </a:rPr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90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endParaRPr lang="en-GB" dirty="0">
              <a:effectLst/>
              <a:latin typeface="var(--font-family-body)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6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Navigeer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Prism Element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waarschuwingsdashboard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statuscontrole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uitvoert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eventuele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kritieke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oplossen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zorgt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ervoor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prestatieproblemen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verholpen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helpt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onverwachte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downtime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voorkomen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66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Nadat u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kritieke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waarschuwingen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hebt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bekeken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opgelost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controleert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of het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fout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kan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tolereren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doen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controleert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in Prism Element op het Home-dashboard de status van de Data Resiliency Status-widget.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Controleer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of de status OK is. Als de status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iets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anders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is dan OK, lost u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aangegeven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problemen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voordat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onderhoudsactiviteiten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uitvoert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zich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aanmelden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Controller VM (CVM) met SSH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fouttolerantiestatus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het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controleren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opdracht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om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fouttolerantie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controleren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: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nutanix@cvm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$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ncli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-cluster get-domain-fault-tolerance-status type=node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Body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waarde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rij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Huidige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fouttolerantie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uitvoer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ten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minste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1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Body"/>
              </a:rPr>
              <a:t>voor</a:t>
            </a:r>
            <a:r>
              <a:rPr lang="en-GB" b="0" i="0" dirty="0">
                <a:solidFill>
                  <a:srgbClr val="000000"/>
                </a:solidFill>
                <a:effectLst/>
                <a:latin typeface="Body"/>
              </a:rPr>
              <a:t> alle node in het cluster.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81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 latinLnBrk="0"/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uitvoeren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van CVM-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onderhoud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onderhoudswerkzaamheden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aanbrengen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wijzigingen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netwerkconfiguratie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node,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uitvoeren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van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handmatige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firmware-upgrades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vervangingen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vereist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netjes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of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niet-operationele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status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plaatst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000000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per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slechts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één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tegelijk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plaatsen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host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zich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bevindt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de CVM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geplaatst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onderdeel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onderhoudsbewerking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van het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bijbehorende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RF1-VM's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uitgeschakeld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 Het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markeert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de host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niet-roosterbaar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zodat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nieuwe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instanties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gemaakt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000000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vanuit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de Prism-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webconsole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geplaatst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geprobeerd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om VM's van de host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evacueren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 Als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evacuatiepoging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mislukt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blijft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de host in de status '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begint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',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waar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gemarkeerd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niet-planbaar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wachtend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herstel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door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gebruiker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.</a:t>
            </a:r>
          </a:p>
          <a:p>
            <a:pPr algn="l" fontAlgn="base" latinLnBrk="0"/>
            <a:endParaRPr lang="en-GB" b="0" i="0" dirty="0">
              <a:solidFill>
                <a:srgbClr val="000000"/>
              </a:solidFill>
              <a:effectLst/>
              <a:latin typeface="merriweather" pitchFamily="2" charset="77"/>
            </a:endParaRPr>
          </a:p>
          <a:p>
            <a:pPr algn="l" fontAlgn="base" latinLnBrk="0"/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Niet-migreerbare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VM's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bijvoorbeeld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vastgemaakte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of RF1-VM's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affiniteit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hebben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specifiek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node)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uitgeschakeld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terwijl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live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migreerbare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of HA-VM's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hoge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beschikbaarheid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verplaatst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oorspronkelijke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host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hosts in het cluster. Na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verlaten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alle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niet-migreerbare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gast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-VM's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weer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live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gemigreerde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automatisch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hersteld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hun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merriweather" pitchFamily="2" charset="77"/>
              </a:rPr>
              <a:t>oorspronkelijke</a:t>
            </a:r>
            <a: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  <a:t> host.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47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1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Om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​​node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zetten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meldt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zich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Prism Element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navigeert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Hardware-dashboard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Tabelweergave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met hosts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cluster.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Selecteer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host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waarop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uitvoeren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openen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zoals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weergegeven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afbeelding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node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komt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taken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hoog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niveau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intern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uitgevoerd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De AHV-host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gaat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HA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live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gemigreerd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Vastgemaakte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RF1-VM's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zijn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De AHV-host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voltooit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invoeren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van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De CVM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komt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De CVM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6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dirty="0">
                <a:effectLst/>
                <a:latin typeface="var(--font-family-body)"/>
              </a:rPr>
              <a:t>Stap 2</a:t>
            </a:r>
          </a:p>
          <a:p>
            <a:pPr algn="l" fontAlgn="base"/>
            <a:r>
              <a:rPr lang="en-GB" b="0" dirty="0">
                <a:effectLst/>
                <a:latin typeface="var(--font-family-body)"/>
              </a:rPr>
              <a:t>–</a:t>
            </a:r>
          </a:p>
          <a:p>
            <a:pPr algn="l" fontAlgn="base"/>
            <a:r>
              <a:rPr lang="en-GB" b="0" dirty="0" err="1">
                <a:effectLst/>
                <a:latin typeface="var(--font-family-body)"/>
              </a:rPr>
              <a:t>Wanneer</a:t>
            </a:r>
            <a:r>
              <a:rPr lang="en-GB" b="0" dirty="0">
                <a:effectLst/>
                <a:latin typeface="var(--font-family-body)"/>
              </a:rPr>
              <a:t> </a:t>
            </a:r>
            <a:r>
              <a:rPr lang="en-GB" b="0" dirty="0" err="1">
                <a:effectLst/>
                <a:latin typeface="var(--font-family-body)"/>
              </a:rPr>
              <a:t>Onderhoudsmodus</a:t>
            </a:r>
            <a:r>
              <a:rPr lang="en-GB" b="0" dirty="0">
                <a:effectLst/>
                <a:latin typeface="var(--font-family-body)"/>
              </a:rPr>
              <a:t> </a:t>
            </a:r>
            <a:r>
              <a:rPr lang="en-GB" b="0" dirty="0" err="1">
                <a:effectLst/>
                <a:latin typeface="var(--font-family-body)"/>
              </a:rPr>
              <a:t>openen</a:t>
            </a:r>
            <a:r>
              <a:rPr lang="en-GB" b="0" dirty="0">
                <a:effectLst/>
                <a:latin typeface="var(--font-family-body)"/>
              </a:rPr>
              <a:t> </a:t>
            </a:r>
            <a:r>
              <a:rPr lang="en-GB" b="0" dirty="0" err="1">
                <a:effectLst/>
                <a:latin typeface="var(--font-family-body)"/>
              </a:rPr>
              <a:t>wordt</a:t>
            </a:r>
            <a:r>
              <a:rPr lang="en-GB" b="0" dirty="0">
                <a:effectLst/>
                <a:latin typeface="var(--font-family-body)"/>
              </a:rPr>
              <a:t> </a:t>
            </a:r>
            <a:r>
              <a:rPr lang="en-GB" b="0" dirty="0" err="1">
                <a:effectLst/>
                <a:latin typeface="var(--font-family-body)"/>
              </a:rPr>
              <a:t>gestart</a:t>
            </a:r>
            <a:r>
              <a:rPr lang="en-GB" b="0" dirty="0">
                <a:effectLst/>
                <a:latin typeface="var(--font-family-body)"/>
              </a:rPr>
              <a:t>, </a:t>
            </a:r>
            <a:r>
              <a:rPr lang="en-GB" b="0" dirty="0" err="1">
                <a:effectLst/>
                <a:latin typeface="var(--font-family-body)"/>
              </a:rPr>
              <a:t>wordt</a:t>
            </a:r>
            <a:r>
              <a:rPr lang="en-GB" b="0" dirty="0">
                <a:effectLst/>
                <a:latin typeface="var(--font-family-body)"/>
              </a:rPr>
              <a:t> het </a:t>
            </a:r>
            <a:r>
              <a:rPr lang="en-GB" b="0" dirty="0" err="1">
                <a:effectLst/>
                <a:latin typeface="var(--font-family-body)"/>
              </a:rPr>
              <a:t>dialoogvenster</a:t>
            </a:r>
            <a:r>
              <a:rPr lang="en-GB" b="0" dirty="0">
                <a:effectLst/>
                <a:latin typeface="var(--font-family-body)"/>
              </a:rPr>
              <a:t> </a:t>
            </a:r>
            <a:r>
              <a:rPr lang="en-GB" b="0" dirty="0" err="1">
                <a:effectLst/>
                <a:latin typeface="var(--font-family-body)"/>
              </a:rPr>
              <a:t>Hostonderhoud</a:t>
            </a:r>
            <a:r>
              <a:rPr lang="en-GB" b="0" dirty="0">
                <a:effectLst/>
                <a:latin typeface="var(--font-family-body)"/>
              </a:rPr>
              <a:t> </a:t>
            </a:r>
            <a:r>
              <a:rPr lang="en-GB" b="0" dirty="0" err="1">
                <a:effectLst/>
                <a:latin typeface="var(--font-family-body)"/>
              </a:rPr>
              <a:t>weergegeven</a:t>
            </a:r>
            <a:r>
              <a:rPr lang="en-GB" b="0" dirty="0">
                <a:effectLst/>
                <a:latin typeface="var(--font-family-body)"/>
              </a:rPr>
              <a:t>. U </a:t>
            </a:r>
            <a:r>
              <a:rPr lang="en-GB" b="0" dirty="0" err="1">
                <a:effectLst/>
                <a:latin typeface="var(--font-family-body)"/>
              </a:rPr>
              <a:t>moet</a:t>
            </a:r>
            <a:r>
              <a:rPr lang="en-GB" b="0" dirty="0">
                <a:effectLst/>
                <a:latin typeface="var(--font-family-body)"/>
              </a:rPr>
              <a:t> het </a:t>
            </a:r>
            <a:r>
              <a:rPr lang="en-GB" b="0" dirty="0" err="1">
                <a:effectLst/>
                <a:latin typeface="var(--font-family-body)"/>
              </a:rPr>
              <a:t>selectievakje</a:t>
            </a:r>
            <a:r>
              <a:rPr lang="en-GB" b="0" dirty="0">
                <a:effectLst/>
                <a:latin typeface="var(--font-family-body)"/>
              </a:rPr>
              <a:t> VM's </a:t>
            </a:r>
            <a:r>
              <a:rPr lang="en-GB" b="0" dirty="0" err="1">
                <a:effectLst/>
                <a:latin typeface="var(--font-family-body)"/>
              </a:rPr>
              <a:t>uitschakelen</a:t>
            </a:r>
            <a:r>
              <a:rPr lang="en-GB" b="0" dirty="0">
                <a:effectLst/>
                <a:latin typeface="var(--font-family-body)"/>
              </a:rPr>
              <a:t> die </a:t>
            </a:r>
            <a:r>
              <a:rPr lang="en-GB" b="0" dirty="0" err="1">
                <a:effectLst/>
                <a:latin typeface="var(--font-family-body)"/>
              </a:rPr>
              <a:t>niet</a:t>
            </a:r>
            <a:r>
              <a:rPr lang="en-GB" b="0" dirty="0">
                <a:effectLst/>
                <a:latin typeface="var(--font-family-body)"/>
              </a:rPr>
              <a:t> </a:t>
            </a:r>
            <a:r>
              <a:rPr lang="en-GB" b="0" dirty="0" err="1">
                <a:effectLst/>
                <a:latin typeface="var(--font-family-body)"/>
              </a:rPr>
              <a:t>kunnen</a:t>
            </a:r>
            <a:r>
              <a:rPr lang="en-GB" b="0" dirty="0">
                <a:effectLst/>
                <a:latin typeface="var(--font-family-body)"/>
              </a:rPr>
              <a:t> </a:t>
            </a:r>
            <a:r>
              <a:rPr lang="en-GB" b="0" dirty="0" err="1">
                <a:effectLst/>
                <a:latin typeface="var(--font-family-body)"/>
              </a:rPr>
              <a:t>migreren</a:t>
            </a:r>
            <a:r>
              <a:rPr lang="en-GB" b="0" dirty="0">
                <a:effectLst/>
                <a:latin typeface="var(--font-family-body)"/>
              </a:rPr>
              <a:t> </a:t>
            </a:r>
            <a:r>
              <a:rPr lang="en-GB" b="0" dirty="0" err="1">
                <a:effectLst/>
                <a:latin typeface="var(--font-family-body)"/>
              </a:rPr>
              <a:t>aanvinken</a:t>
            </a:r>
            <a:r>
              <a:rPr lang="en-GB" b="0" dirty="0">
                <a:effectLst/>
                <a:latin typeface="var(--font-family-body)"/>
              </a:rPr>
              <a:t> </a:t>
            </a:r>
            <a:r>
              <a:rPr lang="en-GB" b="0" dirty="0" err="1">
                <a:effectLst/>
                <a:latin typeface="var(--font-family-body)"/>
              </a:rPr>
              <a:t>en</a:t>
            </a:r>
            <a:r>
              <a:rPr lang="en-GB" b="0" dirty="0">
                <a:effectLst/>
                <a:latin typeface="var(--font-family-body)"/>
              </a:rPr>
              <a:t> </a:t>
            </a:r>
            <a:r>
              <a:rPr lang="en-GB" b="0" dirty="0" err="1">
                <a:effectLst/>
                <a:latin typeface="var(--font-family-body)"/>
              </a:rPr>
              <a:t>vervolgens</a:t>
            </a:r>
            <a:r>
              <a:rPr lang="en-GB" b="0" dirty="0">
                <a:effectLst/>
                <a:latin typeface="var(--font-family-body)"/>
              </a:rPr>
              <a:t> op </a:t>
            </a:r>
            <a:r>
              <a:rPr lang="en-GB" b="0" dirty="0" err="1">
                <a:effectLst/>
                <a:latin typeface="var(--font-family-body)"/>
              </a:rPr>
              <a:t>Onderhoudsmodus</a:t>
            </a:r>
            <a:r>
              <a:rPr lang="en-GB" b="0" dirty="0">
                <a:effectLst/>
                <a:latin typeface="var(--font-family-body)"/>
              </a:rPr>
              <a:t> </a:t>
            </a:r>
            <a:r>
              <a:rPr lang="en-GB" b="0" dirty="0" err="1">
                <a:effectLst/>
                <a:latin typeface="var(--font-family-body)"/>
              </a:rPr>
              <a:t>openen</a:t>
            </a:r>
            <a:r>
              <a:rPr lang="en-GB" b="0" dirty="0">
                <a:effectLst/>
                <a:latin typeface="var(--font-family-body)"/>
              </a:rPr>
              <a:t> </a:t>
            </a:r>
            <a:r>
              <a:rPr lang="en-GB" b="0" dirty="0" err="1">
                <a:effectLst/>
                <a:latin typeface="var(--font-family-body)"/>
              </a:rPr>
              <a:t>klikken</a:t>
            </a:r>
            <a:r>
              <a:rPr lang="en-GB" b="0" dirty="0">
                <a:effectLst/>
                <a:latin typeface="var(--font-family-body)"/>
              </a:rPr>
              <a:t>.</a:t>
            </a:r>
          </a:p>
          <a:p>
            <a:pPr algn="l" fontAlgn="base"/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99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3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Opmerking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: VM's met CPU-passthrough, PCI-passthrough,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vastgemaakte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VM's (met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hostaffiniteitsbeleid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)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RF1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gemigreerd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hosts in het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ondergaat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de link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om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met 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bekijken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die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live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kunnen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gemigreerd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verschijnt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ronddraaiend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pictogram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tooltip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geselecteerde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ook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weergave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Hostdetails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host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gaat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Vervolgens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verdwijnt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ronddraaiende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pictogram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optie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afsluiten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nadat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volledig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gegaan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Net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als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bij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andere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acties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taken in het cluster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kunt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voortgang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volgen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door op Taken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klikken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  <a:endParaRPr lang="en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14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Stap 1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–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Nadat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aan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node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voltooid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moet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het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verwijderen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Wanneer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node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verlaat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volgende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taken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hoog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niveau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intern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uitgevoerd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De CVM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De CVM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wordt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gehaald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De host is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gehaald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Nadat de host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heeft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verlaten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blijven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RF1-VM's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ingeschakeld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migreren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VM's om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hostlocatie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herstellen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</a:t>
            </a:r>
          </a:p>
          <a:p>
            <a:pPr algn="l" fontAlgn="base"/>
            <a:endParaRPr lang="en-GB" b="0" i="0" dirty="0">
              <a:solidFill>
                <a:srgbClr val="000000"/>
              </a:solidFill>
              <a:effectLst/>
              <a:latin typeface="var(--font-family-head)"/>
            </a:endParaRPr>
          </a:p>
          <a:p>
            <a:pPr algn="l" fontAlgn="base"/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Als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node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verwijderen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logt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in op Prism Element,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navigeert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naar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het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hardwaredashboard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Tabelweergave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.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deze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pagina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ziet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lijst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met hosts in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uw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cluster.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Selecteer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host die u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uit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de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wilt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verwijderen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en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klik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op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Onderhoudsmodus</a:t>
            </a:r>
            <a:r>
              <a:rPr lang="en-GB" b="0" i="0" dirty="0">
                <a:solidFill>
                  <a:srgbClr val="000000"/>
                </a:solidFill>
                <a:effectLst/>
                <a:latin typeface="var(--font-family-head)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var(--font-family-head)"/>
              </a:rPr>
              <a:t>afsluiten</a:t>
            </a:r>
            <a:endParaRPr lang="en-N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985E4-63A6-42C5-B555-D36F14EDE62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8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ing Moving Gradie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ilent Track to Trigger Animation">
            <a:hlinkClick r:id="" action="ppaction://media"/>
            <a:extLst>
              <a:ext uri="{FF2B5EF4-FFF2-40B4-BE49-F238E27FC236}">
                <a16:creationId xmlns:a16="http://schemas.microsoft.com/office/drawing/2014/main" id="{69BD2BE3-DAC5-48AA-A4CF-A90064080F80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3.365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6782" y="6355081"/>
            <a:ext cx="609600" cy="609600"/>
          </a:xfrm>
          <a:prstGeom prst="rect">
            <a:avLst/>
          </a:prstGeom>
        </p:spPr>
      </p:pic>
      <p:sp>
        <p:nvSpPr>
          <p:cNvPr id="38" name="middle dark">
            <a:extLst>
              <a:ext uri="{FF2B5EF4-FFF2-40B4-BE49-F238E27FC236}">
                <a16:creationId xmlns:a16="http://schemas.microsoft.com/office/drawing/2014/main" id="{517CB609-4ECB-4C50-961A-8AFE856D09F3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99000">
                <a:schemeClr val="bg2"/>
              </a:gs>
              <a:gs pos="0">
                <a:schemeClr val="bg2">
                  <a:lumMod val="100000"/>
                </a:schemeClr>
              </a:gs>
              <a:gs pos="4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bottom right dark">
            <a:extLst>
              <a:ext uri="{FF2B5EF4-FFF2-40B4-BE49-F238E27FC236}">
                <a16:creationId xmlns:a16="http://schemas.microsoft.com/office/drawing/2014/main" id="{37A74D59-9BF1-41F0-9A30-C6F6CAF9E812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op left dark">
            <a:extLst>
              <a:ext uri="{FF2B5EF4-FFF2-40B4-BE49-F238E27FC236}">
                <a16:creationId xmlns:a16="http://schemas.microsoft.com/office/drawing/2014/main" id="{42386A45-73FD-4537-B477-A3BF55D6498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bottom right dark">
            <a:extLst>
              <a:ext uri="{FF2B5EF4-FFF2-40B4-BE49-F238E27FC236}">
                <a16:creationId xmlns:a16="http://schemas.microsoft.com/office/drawing/2014/main" id="{15C5F95A-3571-4005-8F38-074F065F4E2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mall Red Line">
            <a:extLst>
              <a:ext uri="{FF2B5EF4-FFF2-40B4-BE49-F238E27FC236}">
                <a16:creationId xmlns:a16="http://schemas.microsoft.com/office/drawing/2014/main" id="{A5DCE20F-D90C-4A35-808E-3AF205D0DD7E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2443A6F-B4E3-42D1-9947-D1DE328123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803" y="2516726"/>
            <a:ext cx="8096394" cy="1305466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3F2E1A6-93A0-474B-9934-3907048DCE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7803" y="3822192"/>
            <a:ext cx="8096394" cy="906734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7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1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5" grpId="0" animBg="1"/>
          <p:bldP spid="35" grpId="1" animBg="1"/>
          <p:bldP spid="43" grpId="0" animBg="1"/>
          <p:bldP spid="4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192000" cy="0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339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1" y="-34065"/>
            <a:ext cx="5967948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139D52D-3781-4894-B06E-C3070EF73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7" t="21071" r="53153" b="59732"/>
          <a:stretch/>
        </p:blipFill>
        <p:spPr>
          <a:xfrm>
            <a:off x="10431084" y="319517"/>
            <a:ext cx="1487980" cy="3086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 rot="5400000">
            <a:off x="0" y="592383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 flipH="1">
            <a:off x="5281172" y="-1476184"/>
            <a:ext cx="1234286" cy="12338148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C22458D-E9AB-4582-B71D-D744E2F0BB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4659104" cy="3736178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EF5933C-F4C6-4F34-9F65-78815F931D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10828" y="1905599"/>
            <a:ext cx="4659104" cy="373617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1pPr>
            <a:lvl2pPr marL="8001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2573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7145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4pPr>
            <a:lvl5pPr marL="2171700" indent="-3429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3CA89E-0A6C-44FE-BD48-4120FBE864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068" y="365126"/>
            <a:ext cx="5213467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52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F0CD7-E88A-4D2B-8AF3-1CEDB133BCD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30197" y="-4318"/>
            <a:ext cx="22286" cy="686231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2247-AFEF-4D13-A74A-C98CF8BACEDF}"/>
              </a:ext>
            </a:extLst>
          </p:cNvPr>
          <p:cNvSpPr/>
          <p:nvPr userDrawn="1"/>
        </p:nvSpPr>
        <p:spPr>
          <a:xfrm rot="5400000">
            <a:off x="-3285866" y="3206815"/>
            <a:ext cx="6858003" cy="444369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F58F46A-5564-4B57-984B-0CCA8921B1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368" y="1960463"/>
            <a:ext cx="4989328" cy="42514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37AE87B-4713-4263-9BE4-15BFE23AA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3891" y="1960563"/>
            <a:ext cx="5230813" cy="425132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633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2F0CD7-E88A-4D2B-8AF3-1CEDB133BCD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30197" y="-4318"/>
            <a:ext cx="22286" cy="686231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B2247-AFEF-4D13-A74A-C98CF8BACEDF}"/>
              </a:ext>
            </a:extLst>
          </p:cNvPr>
          <p:cNvSpPr/>
          <p:nvPr userDrawn="1"/>
        </p:nvSpPr>
        <p:spPr>
          <a:xfrm rot="5400000">
            <a:off x="-3285866" y="3206815"/>
            <a:ext cx="6858003" cy="44436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8093906-DF43-41A4-88C7-53E1F37B92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9368" y="1960463"/>
            <a:ext cx="4989328" cy="4251425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B8B4C9D-435B-4350-827D-A29588EE7B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21424" y="1960462"/>
            <a:ext cx="4773168" cy="4251425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296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0" y="1741713"/>
            <a:ext cx="12192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>
            <a:off x="0" y="1584957"/>
            <a:ext cx="12261669" cy="49639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460C71-2DBB-44CD-9262-D5A86803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91827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w/ Divider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B2A90-04B9-4F9F-BD73-B2CBCB0A9CB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974542" y="4071041"/>
            <a:ext cx="24384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E23807-F214-48D3-AE27-FD6E67101F6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788320" y="4071041"/>
            <a:ext cx="24384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7029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w/ Divider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EB2A90-04B9-4F9F-BD73-B2CBCB0A9CBB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2974542" y="4071041"/>
            <a:ext cx="2438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E23807-F214-48D3-AE27-FD6E67101F62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6788320" y="4071041"/>
            <a:ext cx="2438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20251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Boxes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0" y="1741713"/>
            <a:ext cx="121920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584957"/>
            <a:ext cx="12261669" cy="49639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3CA71-920F-4225-9850-7011B611CF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9597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 marL="1828800" indent="0">
              <a:buClr>
                <a:srgbClr val="C00000"/>
              </a:buClr>
              <a:buNone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4265879-B87B-43AE-9A42-C6A56C0CDFD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3375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000">
                <a:latin typeface="+mj-lt"/>
              </a:defRPr>
            </a:lvl1pPr>
            <a:lvl2pPr>
              <a:buClr>
                <a:schemeClr val="bg2"/>
              </a:buClr>
              <a:defRPr sz="2000">
                <a:latin typeface="+mj-lt"/>
              </a:defRPr>
            </a:lvl2pPr>
            <a:lvl3pPr>
              <a:buClr>
                <a:schemeClr val="bg2"/>
              </a:buClr>
              <a:defRPr sz="2000">
                <a:latin typeface="+mj-lt"/>
              </a:defRPr>
            </a:lvl3pPr>
            <a:lvl4pPr>
              <a:buClr>
                <a:schemeClr val="bg2"/>
              </a:buClr>
              <a:defRPr sz="2000">
                <a:latin typeface="+mj-lt"/>
              </a:defRPr>
            </a:lvl4pPr>
            <a:lvl5pPr>
              <a:buClr>
                <a:schemeClr val="bg2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432E0DD-CA24-48C8-9AE0-2D183B8E341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5819" y="2445441"/>
            <a:ext cx="3322068" cy="3251200"/>
          </a:xfrm>
          <a:prstGeom prst="rect">
            <a:avLst/>
          </a:prstGeom>
        </p:spPr>
        <p:txBody>
          <a:bodyPr/>
          <a:lstStyle>
            <a:lvl1pPr>
              <a:buClr>
                <a:srgbClr val="AE1A27"/>
              </a:buClr>
              <a:defRPr sz="2000">
                <a:latin typeface="+mj-lt"/>
              </a:defRPr>
            </a:lvl1pPr>
            <a:lvl2pPr>
              <a:buClr>
                <a:srgbClr val="AE1A27"/>
              </a:buClr>
              <a:defRPr sz="2000">
                <a:latin typeface="+mj-lt"/>
              </a:defRPr>
            </a:lvl2pPr>
            <a:lvl3pPr>
              <a:buClr>
                <a:srgbClr val="AE1A27"/>
              </a:buClr>
              <a:defRPr sz="2000">
                <a:latin typeface="+mj-lt"/>
              </a:defRPr>
            </a:lvl3pPr>
            <a:lvl4pPr>
              <a:buClr>
                <a:srgbClr val="AE1A27"/>
              </a:buClr>
              <a:defRPr sz="2000">
                <a:latin typeface="+mj-lt"/>
              </a:defRPr>
            </a:lvl4pPr>
            <a:lvl5pPr>
              <a:buClr>
                <a:srgbClr val="AE1A27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3935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ee 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5E637B-8851-41C8-A5B4-84AF4F70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99755"/>
            <a:ext cx="12192001" cy="6949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4EC4D6-B98B-4D72-8845-54C3C32C3619}"/>
              </a:ext>
            </a:extLst>
          </p:cNvPr>
          <p:cNvSpPr/>
          <p:nvPr userDrawn="1"/>
        </p:nvSpPr>
        <p:spPr>
          <a:xfrm>
            <a:off x="10040" y="-99756"/>
            <a:ext cx="12192001" cy="694944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5000">
                <a:schemeClr val="bg2">
                  <a:lumMod val="100000"/>
                  <a:alpha val="65000"/>
                </a:schemeClr>
              </a:gs>
              <a:gs pos="93000">
                <a:schemeClr val="accent3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F08CDD-8B55-44A5-A752-6898138F8F1B}"/>
              </a:ext>
            </a:extLst>
          </p:cNvPr>
          <p:cNvSpPr/>
          <p:nvPr userDrawn="1"/>
        </p:nvSpPr>
        <p:spPr>
          <a:xfrm>
            <a:off x="5382741" y="2560090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38B923-B4CF-4196-B96C-6FF8C03ACF51}"/>
              </a:ext>
            </a:extLst>
          </p:cNvPr>
          <p:cNvSpPr txBox="1"/>
          <p:nvPr userDrawn="1"/>
        </p:nvSpPr>
        <p:spPr>
          <a:xfrm>
            <a:off x="6313819" y="2737074"/>
            <a:ext cx="718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cap="all" spc="90" baseline="0">
                <a:solidFill>
                  <a:schemeClr val="bg1"/>
                </a:solidFill>
                <a:latin typeface="+mj-lt"/>
              </a:rPr>
              <a:t>1800 Perimeter Park Morrisville, NC 27560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AF443A-99BE-4275-BB76-E9FFBE04E072}"/>
              </a:ext>
            </a:extLst>
          </p:cNvPr>
          <p:cNvSpPr/>
          <p:nvPr userDrawn="1"/>
        </p:nvSpPr>
        <p:spPr>
          <a:xfrm>
            <a:off x="5382741" y="4306840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74C5F-F32E-4325-B946-685AF7D3B447}"/>
              </a:ext>
            </a:extLst>
          </p:cNvPr>
          <p:cNvSpPr txBox="1"/>
          <p:nvPr userDrawn="1"/>
        </p:nvSpPr>
        <p:spPr>
          <a:xfrm>
            <a:off x="6313819" y="4483824"/>
            <a:ext cx="544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00" cap="all" spc="90" baseline="0">
                <a:solidFill>
                  <a:schemeClr val="bg1"/>
                </a:solidFill>
                <a:latin typeface="+mj-lt"/>
              </a:rPr>
              <a:t>www.fastlaneus.com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1393364-382A-469D-9527-B65FDC64A5F6}"/>
              </a:ext>
            </a:extLst>
          </p:cNvPr>
          <p:cNvSpPr/>
          <p:nvPr userDrawn="1"/>
        </p:nvSpPr>
        <p:spPr>
          <a:xfrm>
            <a:off x="5382741" y="5180215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B572F0-A820-4A28-844C-9A43EC339EAD}"/>
              </a:ext>
            </a:extLst>
          </p:cNvPr>
          <p:cNvSpPr/>
          <p:nvPr userDrawn="1"/>
        </p:nvSpPr>
        <p:spPr>
          <a:xfrm>
            <a:off x="5382741" y="3433465"/>
            <a:ext cx="723300" cy="723300"/>
          </a:xfrm>
          <a:prstGeom prst="ellipse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 descr="Marker">
            <a:extLst>
              <a:ext uri="{FF2B5EF4-FFF2-40B4-BE49-F238E27FC236}">
                <a16:creationId xmlns:a16="http://schemas.microsoft.com/office/drawing/2014/main" id="{F1B06A83-FA15-4366-B87F-AFF70E682C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47014" y="2624363"/>
            <a:ext cx="594754" cy="594754"/>
          </a:xfrm>
          <a:prstGeom prst="rect">
            <a:avLst/>
          </a:prstGeom>
        </p:spPr>
      </p:pic>
      <p:pic>
        <p:nvPicPr>
          <p:cNvPr id="29" name="Graphic 28" descr="Envelope">
            <a:extLst>
              <a:ext uri="{FF2B5EF4-FFF2-40B4-BE49-F238E27FC236}">
                <a16:creationId xmlns:a16="http://schemas.microsoft.com/office/drawing/2014/main" id="{4913B072-98D4-400F-928C-175CC85566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67281" y="3518005"/>
            <a:ext cx="554221" cy="554221"/>
          </a:xfrm>
          <a:prstGeom prst="rect">
            <a:avLst/>
          </a:prstGeom>
        </p:spPr>
      </p:pic>
      <p:pic>
        <p:nvPicPr>
          <p:cNvPr id="31" name="Graphic 30" descr="Receiver">
            <a:extLst>
              <a:ext uri="{FF2B5EF4-FFF2-40B4-BE49-F238E27FC236}">
                <a16:creationId xmlns:a16="http://schemas.microsoft.com/office/drawing/2014/main" id="{26A2A61D-A038-414E-BE27-A2EE6702BA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95508" y="5292982"/>
            <a:ext cx="497767" cy="497767"/>
          </a:xfrm>
          <a:prstGeom prst="rect">
            <a:avLst/>
          </a:prstGeom>
        </p:spPr>
      </p:pic>
      <p:pic>
        <p:nvPicPr>
          <p:cNvPr id="33" name="Graphic 32" descr="World">
            <a:extLst>
              <a:ext uri="{FF2B5EF4-FFF2-40B4-BE49-F238E27FC236}">
                <a16:creationId xmlns:a16="http://schemas.microsoft.com/office/drawing/2014/main" id="{65E9E7F2-902D-4198-8B2A-791054EF2D9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51716" y="4375815"/>
            <a:ext cx="585350" cy="58535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C5FFB17-6E9F-4E48-94D4-1FE17B43C8C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486" y="183666"/>
            <a:ext cx="10515600" cy="7722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636486" y="1039093"/>
            <a:ext cx="5400580" cy="500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6426457" y="3610171"/>
            <a:ext cx="54451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6426456" y="5356921"/>
            <a:ext cx="5445125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237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+ Discussion /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5E637B-8851-41C8-A5B4-84AF4F70E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99755"/>
            <a:ext cx="12192001" cy="694944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4EC4D6-B98B-4D72-8845-54C3C32C3619}"/>
              </a:ext>
            </a:extLst>
          </p:cNvPr>
          <p:cNvSpPr/>
          <p:nvPr userDrawn="1"/>
        </p:nvSpPr>
        <p:spPr>
          <a:xfrm>
            <a:off x="-1" y="-91443"/>
            <a:ext cx="12192001" cy="6949443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45000">
                <a:schemeClr val="bg2">
                  <a:lumMod val="100000"/>
                  <a:alpha val="65000"/>
                </a:schemeClr>
              </a:gs>
              <a:gs pos="93000">
                <a:schemeClr val="accent3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4B100C-65C1-4416-BE4E-86846E6BF131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608CF-BD80-446C-90AC-954E32A16235}"/>
              </a:ext>
            </a:extLst>
          </p:cNvPr>
          <p:cNvSpPr txBox="1"/>
          <p:nvPr userDrawn="1"/>
        </p:nvSpPr>
        <p:spPr>
          <a:xfrm>
            <a:off x="1034877" y="841224"/>
            <a:ext cx="4330645" cy="17783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Questions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discussion</a:t>
            </a:r>
          </a:p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56BDF2-C2D7-4CF0-A525-12FB95FDE399}"/>
              </a:ext>
            </a:extLst>
          </p:cNvPr>
          <p:cNvSpPr txBox="1"/>
          <p:nvPr userDrawn="1"/>
        </p:nvSpPr>
        <p:spPr>
          <a:xfrm>
            <a:off x="8233898" y="4297108"/>
            <a:ext cx="4330645" cy="1778382"/>
          </a:xfrm>
          <a:prstGeom prst="rect">
            <a:avLst/>
          </a:prstGeom>
          <a:noFill/>
        </p:spPr>
        <p:txBody>
          <a:bodyPr wrap="square" t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Next steps</a:t>
            </a:r>
          </a:p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ic Section/Title Page with r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46541B-59E7-4AA1-8E92-B95782CBA7B8}"/>
              </a:ext>
            </a:extLst>
          </p:cNvPr>
          <p:cNvSpPr/>
          <p:nvPr userDrawn="1"/>
        </p:nvSpPr>
        <p:spPr>
          <a:xfrm>
            <a:off x="0" y="-99754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accent3"/>
              </a:gs>
              <a:gs pos="98000">
                <a:schemeClr val="accent5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DF7D1353-C86E-4C05-A3F2-525E04E900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7803" y="2516726"/>
            <a:ext cx="8096394" cy="1305466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4400" cap="all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CAACF5-8CEC-44A2-8839-AB0593CB4110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B0CDFD-E899-4AFD-9B4F-639EBDE7D6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7803" y="3822192"/>
            <a:ext cx="8096394" cy="906734"/>
          </a:xfrm>
          <a:prstGeom prst="rect">
            <a:avLst/>
          </a:prstGeom>
        </p:spPr>
        <p:txBody>
          <a:bodyPr lIns="91440" tIns="0" rIns="91440" bIns="0" anchor="ctr" anchorCtr="0">
            <a:noAutofit/>
          </a:bodyPr>
          <a:lstStyle>
            <a:lvl1pPr marL="0" indent="0" algn="ctr">
              <a:buFontTx/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26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00364" y="2475345"/>
            <a:ext cx="10972800" cy="2091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17" y="4910635"/>
            <a:ext cx="3392894" cy="5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95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00364" y="2475345"/>
            <a:ext cx="10972800" cy="2091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/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17" y="4910635"/>
            <a:ext cx="3392894" cy="5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77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ing Moving Gradient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ilent Track to Trigger Animation">
            <a:hlinkClick r:id="" action="ppaction://media"/>
            <a:extLst>
              <a:ext uri="{FF2B5EF4-FFF2-40B4-BE49-F238E27FC236}">
                <a16:creationId xmlns:a16="http://schemas.microsoft.com/office/drawing/2014/main" id="{69BD2BE3-DAC5-48AA-A4CF-A90064080F80}"/>
              </a:ext>
            </a:extLst>
          </p:cNvPr>
          <p:cNvPicPr>
            <a:picLocks noChangeAspect="1"/>
          </p:cNvPicPr>
          <p:nvPr userDrawn="1"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3.365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6782" y="6355081"/>
            <a:ext cx="609600" cy="609600"/>
          </a:xfrm>
          <a:prstGeom prst="rect">
            <a:avLst/>
          </a:prstGeom>
        </p:spPr>
      </p:pic>
      <p:sp>
        <p:nvSpPr>
          <p:cNvPr id="38" name="middle dark">
            <a:extLst>
              <a:ext uri="{FF2B5EF4-FFF2-40B4-BE49-F238E27FC236}">
                <a16:creationId xmlns:a16="http://schemas.microsoft.com/office/drawing/2014/main" id="{517CB609-4ECB-4C50-961A-8AFE856D09F3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99000">
                <a:schemeClr val="bg2"/>
              </a:gs>
              <a:gs pos="0">
                <a:schemeClr val="bg2">
                  <a:lumMod val="100000"/>
                </a:schemeClr>
              </a:gs>
              <a:gs pos="4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bottom right dark">
            <a:extLst>
              <a:ext uri="{FF2B5EF4-FFF2-40B4-BE49-F238E27FC236}">
                <a16:creationId xmlns:a16="http://schemas.microsoft.com/office/drawing/2014/main" id="{37A74D59-9BF1-41F0-9A30-C6F6CAF9E812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op left dark">
            <a:extLst>
              <a:ext uri="{FF2B5EF4-FFF2-40B4-BE49-F238E27FC236}">
                <a16:creationId xmlns:a16="http://schemas.microsoft.com/office/drawing/2014/main" id="{42386A45-73FD-4537-B477-A3BF55D6498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bottom right dark">
            <a:extLst>
              <a:ext uri="{FF2B5EF4-FFF2-40B4-BE49-F238E27FC236}">
                <a16:creationId xmlns:a16="http://schemas.microsoft.com/office/drawing/2014/main" id="{15C5F95A-3571-4005-8F38-074F065F4E20}"/>
              </a:ext>
            </a:extLst>
          </p:cNvPr>
          <p:cNvSpPr/>
          <p:nvPr userDrawn="1"/>
        </p:nvSpPr>
        <p:spPr>
          <a:xfrm>
            <a:off x="0" y="0"/>
            <a:ext cx="12192000" cy="7040881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100000"/>
                </a:schemeClr>
              </a:gs>
              <a:gs pos="98000">
                <a:schemeClr val="accent3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mall Red Line">
            <a:extLst>
              <a:ext uri="{FF2B5EF4-FFF2-40B4-BE49-F238E27FC236}">
                <a16:creationId xmlns:a16="http://schemas.microsoft.com/office/drawing/2014/main" id="{A5DCE20F-D90C-4A35-808E-3AF205D0DD7E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418F29-4BE8-43C1-A8E1-FBC53B9D788F}"/>
              </a:ext>
            </a:extLst>
          </p:cNvPr>
          <p:cNvSpPr txBox="1"/>
          <p:nvPr userDrawn="1"/>
        </p:nvSpPr>
        <p:spPr>
          <a:xfrm>
            <a:off x="1920291" y="3044280"/>
            <a:ext cx="8351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  <p:seq concurrent="1" nextAc="seek">
                  <p:cTn id="8" restart="whenNotActive" fill="hold" evtFilter="cancelBubble" nodeType="interactiveSeq">
                    <p:stCondLst>
                      <p:cond evt="onMediaBookmark" delay="0">
                        <p:tgtEl>
                          <p14:bmkTgt spid="41" bmkName="Bookmark 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" fill="hold">
                          <p:stCondLst>
                            <p:cond delay="0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2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3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MediaBookmark" delay="0">
                      <p:tgtEl>
                        <p14:bmkTgt spid="41" bmkName="Bookmark 1"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5" grpId="0" animBg="1"/>
          <p:bldP spid="35" grpId="1" animBg="1"/>
          <p:bldP spid="43" grpId="0" animBg="1"/>
          <p:bldP spid="43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6826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showWhenStopped="0">
                    <p:cTn id="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557297" y="2168305"/>
            <a:ext cx="10877212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>
                <a:solidFill>
                  <a:srgbClr val="B1252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20" y="6280565"/>
            <a:ext cx="2642359" cy="39769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2811B0-FBC9-4B5E-A241-BC8F69B3DECB}"/>
              </a:ext>
            </a:extLst>
          </p:cNvPr>
          <p:cNvCxnSpPr>
            <a:cxnSpLocks/>
          </p:cNvCxnSpPr>
          <p:nvPr userDrawn="1"/>
        </p:nvCxnSpPr>
        <p:spPr>
          <a:xfrm>
            <a:off x="-69669" y="3546890"/>
            <a:ext cx="12192000" cy="0"/>
          </a:xfrm>
          <a:prstGeom prst="line">
            <a:avLst/>
          </a:prstGeom>
          <a:ln w="38100">
            <a:solidFill>
              <a:srgbClr val="AE1A2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02D96F3-864D-4C9B-A3E2-F2987881404D}"/>
              </a:ext>
            </a:extLst>
          </p:cNvPr>
          <p:cNvCxnSpPr>
            <a:cxnSpLocks/>
          </p:cNvCxnSpPr>
          <p:nvPr userDrawn="1"/>
        </p:nvCxnSpPr>
        <p:spPr>
          <a:xfrm flipV="1">
            <a:off x="-69669" y="3390134"/>
            <a:ext cx="12261669" cy="49639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 userDrawn="1"/>
        </p:nvSpPr>
        <p:spPr>
          <a:xfrm>
            <a:off x="9963150" y="6375400"/>
            <a:ext cx="2508250" cy="55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7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-34065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15AC82-4F5C-4E78-AD58-3D202B7D2E8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2B30A78-1E71-4792-B4FF-28F020633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5"/>
            <a:ext cx="9137074" cy="947651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6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DC8E3B0-0850-4063-B52A-AC91C2EF3952}"/>
              </a:ext>
            </a:extLst>
          </p:cNvPr>
          <p:cNvSpPr/>
          <p:nvPr userDrawn="1"/>
        </p:nvSpPr>
        <p:spPr>
          <a:xfrm>
            <a:off x="-4261676" y="-638175"/>
            <a:ext cx="9029700" cy="9029700"/>
          </a:xfrm>
          <a:prstGeom prst="ellipse">
            <a:avLst/>
          </a:prstGeom>
          <a:noFill/>
          <a:ln w="76200">
            <a:solidFill>
              <a:srgbClr val="1E3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655842"/>
            <a:ext cx="8552652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C55236-1C67-4A0F-8A1F-97CFAAE2D7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27663" y="2286000"/>
            <a:ext cx="6176962" cy="3865563"/>
          </a:xfrm>
          <a:prstGeom prst="rect">
            <a:avLst/>
          </a:prstGeom>
        </p:spPr>
        <p:txBody>
          <a:bodyPr anchor="ctr" anchorCtr="0"/>
          <a:lstStyle>
            <a:lvl1pPr marL="0" indent="0">
              <a:buClr>
                <a:srgbClr val="AE1A27"/>
              </a:buClr>
              <a:buFont typeface="Arial" panose="020B0604020202020204" pitchFamily="34" charset="0"/>
              <a:buNone/>
              <a:defRPr sz="2000">
                <a:latin typeface="+mj-lt"/>
              </a:defRPr>
            </a:lvl1pPr>
            <a:lvl2pPr marL="6858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1430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800">
                <a:latin typeface="+mj-lt"/>
              </a:defRPr>
            </a:lvl3pPr>
            <a:lvl4pPr marL="16002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4pPr>
            <a:lvl5pPr marL="2057400" indent="-228600">
              <a:buClr>
                <a:srgbClr val="AE1A27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437EB84-F167-4B2F-B928-9F6738D1C6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0400" y="1044721"/>
            <a:ext cx="6811963" cy="6175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0" cap="all" baseline="0">
                <a:solidFill>
                  <a:srgbClr val="AE1A27"/>
                </a:solidFill>
                <a:latin typeface="+mj-lt"/>
              </a:defRPr>
            </a:lvl1pPr>
            <a:lvl2pPr marL="457200" indent="0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FontTx/>
              <a:buNone/>
              <a:defRPr sz="2400">
                <a:solidFill>
                  <a:schemeClr val="bg1"/>
                </a:solidFill>
                <a:latin typeface="+mj-lt"/>
              </a:defRPr>
            </a:lvl3pPr>
            <a:lvl4pPr marL="1371600" indent="0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4pPr>
            <a:lvl5pPr marL="1828800" indent="0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5AFEFD-E39B-44AB-A080-ACF272DFF1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505456"/>
            <a:ext cx="3035173" cy="3207116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40D52E-EDB6-4183-9567-6710CA68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93C64-7DF3-4DC0-98C1-C36A2E6CAA11}"/>
              </a:ext>
            </a:extLst>
          </p:cNvPr>
          <p:cNvSpPr/>
          <p:nvPr userDrawn="1"/>
        </p:nvSpPr>
        <p:spPr>
          <a:xfrm>
            <a:off x="0" y="6192412"/>
            <a:ext cx="12192000" cy="665588"/>
          </a:xfrm>
          <a:prstGeom prst="rect">
            <a:avLst/>
          </a:pr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6FA47C-CE62-453B-A12D-81C0B53929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10972524" cy="37361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© Fast Lane 2023</a:t>
            </a:r>
            <a:r>
              <a:rPr lang="en-US" sz="1200" baseline="0">
                <a:solidFill>
                  <a:schemeClr val="bg1"/>
                </a:solidFill>
              </a:rPr>
              <a:t> | </a:t>
            </a:r>
            <a:fld id="{109E8D6B-3006-4030-BD15-7F7ABB6B40D2}" type="slidenum">
              <a:rPr lang="en-US" sz="1200" baseline="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3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arge Conten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3311F7-E6A4-4431-9C20-EA26428696E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40D52E-EDB6-4183-9567-6710CA68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093C64-7DF3-4DC0-98C1-C36A2E6CAA11}"/>
              </a:ext>
            </a:extLst>
          </p:cNvPr>
          <p:cNvSpPr/>
          <p:nvPr userDrawn="1"/>
        </p:nvSpPr>
        <p:spPr>
          <a:xfrm>
            <a:off x="0" y="6192412"/>
            <a:ext cx="12192000" cy="6655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accent5"/>
              </a:gs>
              <a:gs pos="100000">
                <a:schemeClr val="accent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FECAEB1-EBDC-419E-8ADB-95A02BD8CD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068" y="1905599"/>
            <a:ext cx="10972524" cy="373617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© Fast Lane 2023</a:t>
            </a:r>
            <a:r>
              <a:rPr lang="en-US" sz="1200" baseline="0">
                <a:solidFill>
                  <a:schemeClr val="bg1"/>
                </a:solidFill>
              </a:rPr>
              <a:t> | </a:t>
            </a:r>
            <a:fld id="{109E8D6B-3006-4030-BD15-7F7ABB6B40D2}" type="slidenum">
              <a:rPr lang="en-US" sz="1200" baseline="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277493" cy="505417"/>
          </a:xfrm>
          <a:prstGeom prst="line">
            <a:avLst/>
          </a:prstGeom>
          <a:ln w="19050">
            <a:solidFill>
              <a:srgbClr val="1E3B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54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rge Content Box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F63320-4EB4-426D-A85C-0E0786CA2F11}"/>
              </a:ext>
            </a:extLst>
          </p:cNvPr>
          <p:cNvSpPr/>
          <p:nvPr userDrawn="1"/>
        </p:nvSpPr>
        <p:spPr>
          <a:xfrm>
            <a:off x="0" y="0"/>
            <a:ext cx="10199715" cy="1271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E5F100-D6CE-4640-873E-DF924EE4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8" y="365126"/>
            <a:ext cx="9137074" cy="582526"/>
          </a:xfrm>
          <a:prstGeom prst="rect">
            <a:avLst/>
          </a:prstGeom>
        </p:spPr>
        <p:txBody>
          <a:bodyPr/>
          <a:lstStyle>
            <a:lvl1pPr>
              <a:defRPr lang="en-US" sz="4400" b="0" kern="1200" cap="all" baseline="0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40E541-0086-4005-9535-5202D0267B3B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3704A-3E24-4B18-8A9F-CB8024DDC3E3}"/>
              </a:ext>
            </a:extLst>
          </p:cNvPr>
          <p:cNvSpPr/>
          <p:nvPr userDrawn="1"/>
        </p:nvSpPr>
        <p:spPr>
          <a:xfrm>
            <a:off x="0" y="6090091"/>
            <a:ext cx="12192000" cy="1119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B81E81-F00C-4184-82A0-B4118F7CC7DD}"/>
              </a:ext>
            </a:extLst>
          </p:cNvPr>
          <p:cNvCxnSpPr>
            <a:cxnSpLocks/>
          </p:cNvCxnSpPr>
          <p:nvPr userDrawn="1"/>
        </p:nvCxnSpPr>
        <p:spPr>
          <a:xfrm>
            <a:off x="0" y="5922142"/>
            <a:ext cx="12277493" cy="50541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6461701-1AB7-47D9-BA0A-8A30E6C1DF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068" y="1918938"/>
            <a:ext cx="10974845" cy="3777703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 sz="2000">
                <a:latin typeface="+mj-lt"/>
              </a:defRPr>
            </a:lvl1pPr>
            <a:lvl2pPr>
              <a:buClr>
                <a:srgbClr val="C00000"/>
              </a:buClr>
              <a:defRPr sz="2000">
                <a:latin typeface="+mj-lt"/>
              </a:defRPr>
            </a:lvl2pPr>
            <a:lvl3pPr>
              <a:buClr>
                <a:srgbClr val="C00000"/>
              </a:buClr>
              <a:defRPr sz="2000">
                <a:latin typeface="+mj-lt"/>
              </a:defRPr>
            </a:lvl3pPr>
            <a:lvl4pPr>
              <a:buClr>
                <a:srgbClr val="C00000"/>
              </a:buClr>
              <a:defRPr sz="2000">
                <a:latin typeface="+mj-lt"/>
              </a:defRPr>
            </a:lvl4pPr>
            <a:lvl5pPr>
              <a:buClr>
                <a:srgbClr val="C00000"/>
              </a:buClr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120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5FFB17-6E9F-4E48-94D4-1FE17B43C8C5}"/>
              </a:ext>
            </a:extLst>
          </p:cNvPr>
          <p:cNvSpPr/>
          <p:nvPr userDrawn="1"/>
        </p:nvSpPr>
        <p:spPr>
          <a:xfrm flipH="1">
            <a:off x="10199715" y="0"/>
            <a:ext cx="199506" cy="9476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AE1A27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50D533-3EDF-4D82-8BE7-695291020032}"/>
              </a:ext>
            </a:extLst>
          </p:cNvPr>
          <p:cNvSpPr txBox="1">
            <a:spLocks/>
          </p:cNvSpPr>
          <p:nvPr userDrawn="1"/>
        </p:nvSpPr>
        <p:spPr>
          <a:xfrm>
            <a:off x="9910618" y="6427631"/>
            <a:ext cx="2124256" cy="3102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900" kern="1900" cap="all" spc="9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© Fast Lane 2023</a:t>
            </a:r>
            <a:r>
              <a:rPr lang="en-US" sz="1200" baseline="0"/>
              <a:t> | </a:t>
            </a:r>
            <a:fld id="{109E8D6B-3006-4030-BD15-7F7ABB6B40D2}" type="slidenum">
              <a:rPr lang="en-US" sz="1200" baseline="0" smtClean="0"/>
              <a:t>‹#›</a:t>
            </a:fld>
            <a:endParaRPr lang="en-US" sz="12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111" y="350735"/>
            <a:ext cx="1635653" cy="2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0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6" r:id="rId2"/>
    <p:sldLayoutId id="2147483749" r:id="rId3"/>
    <p:sldLayoutId id="2147483650" r:id="rId4"/>
    <p:sldLayoutId id="2147483750" r:id="rId5"/>
    <p:sldLayoutId id="2147483707" r:id="rId6"/>
    <p:sldLayoutId id="2147483714" r:id="rId7"/>
    <p:sldLayoutId id="2147483712" r:id="rId8"/>
    <p:sldLayoutId id="2147483716" r:id="rId9"/>
    <p:sldLayoutId id="2147483713" r:id="rId10"/>
    <p:sldLayoutId id="2147483741" r:id="rId11"/>
    <p:sldLayoutId id="2147483721" r:id="rId12"/>
    <p:sldLayoutId id="2147483722" r:id="rId13"/>
    <p:sldLayoutId id="2147483719" r:id="rId14"/>
    <p:sldLayoutId id="2147483723" r:id="rId15"/>
    <p:sldLayoutId id="2147483724" r:id="rId16"/>
    <p:sldLayoutId id="2147483717" r:id="rId17"/>
    <p:sldLayoutId id="2147483753" r:id="rId18"/>
    <p:sldLayoutId id="2147483740" r:id="rId19"/>
    <p:sldLayoutId id="2147483751" r:id="rId20"/>
    <p:sldLayoutId id="2147483752" r:id="rId21"/>
    <p:sldLayoutId id="2147483731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B497DCE-C5D6-7B62-38EE-84BE632E3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8483" y="0"/>
            <a:ext cx="8893466" cy="1305466"/>
          </a:xfrm>
        </p:spPr>
        <p:txBody>
          <a:bodyPr/>
          <a:lstStyle/>
          <a:p>
            <a:r>
              <a:rPr lang="en-US" dirty="0"/>
              <a:t>Cluster maintenance</a:t>
            </a:r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DD62F-4614-F1B5-CF91-9FA77D7577A7}"/>
              </a:ext>
            </a:extLst>
          </p:cNvPr>
          <p:cNvSpPr txBox="1"/>
          <p:nvPr/>
        </p:nvSpPr>
        <p:spPr>
          <a:xfrm>
            <a:off x="998483" y="1476932"/>
            <a:ext cx="1019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3600" dirty="0">
                <a:solidFill>
                  <a:schemeClr val="bg1"/>
                </a:solidFill>
              </a:rPr>
              <a:t>Perform a cluster healthcheck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26DAF-1034-662B-0112-C04785D66575}"/>
              </a:ext>
            </a:extLst>
          </p:cNvPr>
          <p:cNvSpPr txBox="1"/>
          <p:nvPr/>
        </p:nvSpPr>
        <p:spPr>
          <a:xfrm>
            <a:off x="998483" y="2667635"/>
            <a:ext cx="1019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P</a:t>
            </a:r>
            <a:r>
              <a:rPr lang="en-NL" sz="3600" dirty="0">
                <a:solidFill>
                  <a:schemeClr val="bg1"/>
                </a:solidFill>
              </a:rPr>
              <a:t>ut a node into maintenance mode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FD369-A5D1-D1EC-947E-4AC428C3239D}"/>
              </a:ext>
            </a:extLst>
          </p:cNvPr>
          <p:cNvSpPr txBox="1"/>
          <p:nvPr/>
        </p:nvSpPr>
        <p:spPr>
          <a:xfrm>
            <a:off x="998483" y="3808598"/>
            <a:ext cx="1019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S</a:t>
            </a:r>
            <a:r>
              <a:rPr lang="en-NL" sz="3600" dirty="0">
                <a:solidFill>
                  <a:schemeClr val="bg1"/>
                </a:solidFill>
              </a:rPr>
              <a:t>tart and stop nodes and clusters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B1D90-3825-4E43-89C2-AC48907714B4}"/>
              </a:ext>
            </a:extLst>
          </p:cNvPr>
          <p:cNvSpPr txBox="1"/>
          <p:nvPr/>
        </p:nvSpPr>
        <p:spPr>
          <a:xfrm>
            <a:off x="998483" y="4734737"/>
            <a:ext cx="10195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>
                <a:solidFill>
                  <a:schemeClr val="bg1"/>
                </a:solidFill>
              </a:rPr>
              <a:t>Expand</a:t>
            </a:r>
            <a:r>
              <a:rPr lang="nl-NL" sz="3600" dirty="0">
                <a:solidFill>
                  <a:schemeClr val="bg1"/>
                </a:solidFill>
              </a:rPr>
              <a:t> a cluster </a:t>
            </a:r>
            <a:r>
              <a:rPr lang="nl-NL" sz="3600" dirty="0" err="1">
                <a:solidFill>
                  <a:schemeClr val="bg1"/>
                </a:solidFill>
              </a:rPr>
              <a:t>and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remove</a:t>
            </a:r>
            <a:r>
              <a:rPr lang="nl-NL" sz="3600" dirty="0">
                <a:solidFill>
                  <a:schemeClr val="bg1"/>
                </a:solidFill>
              </a:rPr>
              <a:t> a node</a:t>
            </a:r>
            <a:endParaRPr lang="en-N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69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Removing a node from maintenance mode</a:t>
            </a: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A71F368-0DE5-80FB-2BCF-A24EBA2A9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00" y="2160104"/>
            <a:ext cx="8516621" cy="409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9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Removing a node from maintenance mode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4D01D14-952B-7836-554D-5D589D8E0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1260354"/>
            <a:ext cx="10130159" cy="52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2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Shutdown a node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B68EFF-55D5-BF26-CED2-5C4B85E6A724}"/>
              </a:ext>
            </a:extLst>
          </p:cNvPr>
          <p:cNvSpPr txBox="1"/>
          <p:nvPr/>
        </p:nvSpPr>
        <p:spPr>
          <a:xfrm>
            <a:off x="2093843" y="2001078"/>
            <a:ext cx="3501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Shutting down a node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990C39-432D-EDF2-D1A4-CB948DE0E6B6}"/>
              </a:ext>
            </a:extLst>
          </p:cNvPr>
          <p:cNvSpPr txBox="1"/>
          <p:nvPr/>
        </p:nvSpPr>
        <p:spPr>
          <a:xfrm>
            <a:off x="2659864" y="2993839"/>
            <a:ext cx="907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Do not proceed if the cluster cannot tolerate a node failure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6F31C7-5EBE-1D9C-BD50-D6483FE94A7B}"/>
              </a:ext>
            </a:extLst>
          </p:cNvPr>
          <p:cNvSpPr txBox="1"/>
          <p:nvPr/>
        </p:nvSpPr>
        <p:spPr>
          <a:xfrm>
            <a:off x="2659864" y="3729263"/>
            <a:ext cx="5870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Put the node into maintenance mode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9DFD78-C6AF-9CAF-4D8F-850F88C4604B}"/>
              </a:ext>
            </a:extLst>
          </p:cNvPr>
          <p:cNvSpPr/>
          <p:nvPr/>
        </p:nvSpPr>
        <p:spPr>
          <a:xfrm>
            <a:off x="1563757" y="2131882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FED006-E833-9E2F-FCC1-E86C7D7ABBF8}"/>
              </a:ext>
            </a:extLst>
          </p:cNvPr>
          <p:cNvSpPr/>
          <p:nvPr/>
        </p:nvSpPr>
        <p:spPr>
          <a:xfrm>
            <a:off x="2312505" y="3124643"/>
            <a:ext cx="212034" cy="200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35853E-4BC8-29B3-2111-498CDA705ECB}"/>
              </a:ext>
            </a:extLst>
          </p:cNvPr>
          <p:cNvSpPr/>
          <p:nvPr/>
        </p:nvSpPr>
        <p:spPr>
          <a:xfrm>
            <a:off x="2312505" y="3906641"/>
            <a:ext cx="212034" cy="200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91E62E-74D3-7A9D-8C4F-633237DE50DF}"/>
              </a:ext>
            </a:extLst>
          </p:cNvPr>
          <p:cNvSpPr txBox="1"/>
          <p:nvPr/>
        </p:nvSpPr>
        <p:spPr>
          <a:xfrm>
            <a:off x="2659864" y="4634655"/>
            <a:ext cx="60837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nutanix@cvm</a:t>
            </a:r>
            <a:r>
              <a:rPr lang="en-GB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GB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cvm_shutdown</a:t>
            </a:r>
            <a:r>
              <a:rPr lang="en-GB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-P now</a:t>
            </a:r>
          </a:p>
          <a:p>
            <a:endParaRPr lang="en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5C64B-FAE0-E5F0-916E-DF7A2FB79FC6}"/>
              </a:ext>
            </a:extLst>
          </p:cNvPr>
          <p:cNvSpPr txBox="1"/>
          <p:nvPr/>
        </p:nvSpPr>
        <p:spPr>
          <a:xfrm>
            <a:off x="2659864" y="5612125"/>
            <a:ext cx="61357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 latinLnBrk="0"/>
            <a:r>
              <a:rPr lang="en-GB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root@ahv</a:t>
            </a:r>
            <a:r>
              <a:rPr lang="en-GB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 shutdown -h now</a:t>
            </a:r>
          </a:p>
          <a:p>
            <a:pPr algn="l" fontAlgn="base"/>
            <a:br>
              <a:rPr lang="en-GB" b="0" i="0" dirty="0">
                <a:solidFill>
                  <a:srgbClr val="000000"/>
                </a:solidFill>
                <a:effectLst/>
                <a:latin typeface="merriweather" pitchFamily="2" charset="77"/>
              </a:rPr>
            </a:br>
            <a:endParaRPr lang="en-GB" b="0" i="0" dirty="0">
              <a:solidFill>
                <a:srgbClr val="000000"/>
              </a:solidFill>
              <a:effectLst/>
              <a:latin typeface="merriweather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571FF-A486-AE13-72E3-A1A73BEE063E}"/>
              </a:ext>
            </a:extLst>
          </p:cNvPr>
          <p:cNvSpPr txBox="1"/>
          <p:nvPr/>
        </p:nvSpPr>
        <p:spPr>
          <a:xfrm>
            <a:off x="534657" y="4709382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On the CVM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D11018-4A31-D83B-68B4-13E8119BC4E0}"/>
              </a:ext>
            </a:extLst>
          </p:cNvPr>
          <p:cNvSpPr txBox="1"/>
          <p:nvPr/>
        </p:nvSpPr>
        <p:spPr>
          <a:xfrm>
            <a:off x="544086" y="5681400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</a:t>
            </a:r>
            <a:r>
              <a:rPr lang="en-NL" dirty="0"/>
              <a:t>n the AHV host</a:t>
            </a:r>
          </a:p>
        </p:txBody>
      </p:sp>
    </p:spTree>
    <p:extLst>
      <p:ext uri="{BB962C8B-B14F-4D97-AF65-F5344CB8AC3E}">
        <p14:creationId xmlns:p14="http://schemas.microsoft.com/office/powerpoint/2010/main" val="269449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Starting a node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76D654-3875-4745-40DB-18A6634B3B7F}"/>
              </a:ext>
            </a:extLst>
          </p:cNvPr>
          <p:cNvSpPr txBox="1"/>
          <p:nvPr/>
        </p:nvSpPr>
        <p:spPr>
          <a:xfrm>
            <a:off x="1152939" y="2425148"/>
            <a:ext cx="933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When a node is started the CVM will automatically be started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4747D-978F-4E50-479A-9EDCBFC28C48}"/>
              </a:ext>
            </a:extLst>
          </p:cNvPr>
          <p:cNvSpPr/>
          <p:nvPr/>
        </p:nvSpPr>
        <p:spPr>
          <a:xfrm>
            <a:off x="768627" y="2555952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71D703-9C1A-F723-85C4-D77F4FBA14AB}"/>
              </a:ext>
            </a:extLst>
          </p:cNvPr>
          <p:cNvSpPr txBox="1"/>
          <p:nvPr/>
        </p:nvSpPr>
        <p:spPr>
          <a:xfrm>
            <a:off x="1152939" y="3198167"/>
            <a:ext cx="10968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If the node is in maintenance mode, remove it from maintenance mode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683DA7-602E-079C-41AC-1BBD703F31DD}"/>
              </a:ext>
            </a:extLst>
          </p:cNvPr>
          <p:cNvSpPr/>
          <p:nvPr/>
        </p:nvSpPr>
        <p:spPr>
          <a:xfrm>
            <a:off x="768627" y="3328971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3770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Shutting down an </a:t>
            </a:r>
            <a:r>
              <a:rPr lang="en-US" sz="2400" dirty="0" err="1"/>
              <a:t>ahv</a:t>
            </a:r>
            <a:r>
              <a:rPr lang="en-US" sz="2400" dirty="0"/>
              <a:t> cluster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76D654-3875-4745-40DB-18A6634B3B7F}"/>
              </a:ext>
            </a:extLst>
          </p:cNvPr>
          <p:cNvSpPr txBox="1"/>
          <p:nvPr/>
        </p:nvSpPr>
        <p:spPr>
          <a:xfrm>
            <a:off x="1152939" y="2425148"/>
            <a:ext cx="6670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U</a:t>
            </a:r>
            <a:r>
              <a:rPr lang="en-NL" sz="2400" dirty="0"/>
              <a:t>pgrade to the most recent version of NCC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4747D-978F-4E50-479A-9EDCBFC28C48}"/>
              </a:ext>
            </a:extLst>
          </p:cNvPr>
          <p:cNvSpPr/>
          <p:nvPr/>
        </p:nvSpPr>
        <p:spPr>
          <a:xfrm>
            <a:off x="768627" y="2555952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71D703-9C1A-F723-85C4-D77F4FBA14AB}"/>
              </a:ext>
            </a:extLst>
          </p:cNvPr>
          <p:cNvSpPr txBox="1"/>
          <p:nvPr/>
        </p:nvSpPr>
        <p:spPr>
          <a:xfrm>
            <a:off x="1152939" y="3198167"/>
            <a:ext cx="9038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Log in to a CVM with SSH and run a complete health check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683DA7-602E-079C-41AC-1BBD703F31DD}"/>
              </a:ext>
            </a:extLst>
          </p:cNvPr>
          <p:cNvSpPr/>
          <p:nvPr/>
        </p:nvSpPr>
        <p:spPr>
          <a:xfrm>
            <a:off x="768627" y="3328971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012F6A-9DBD-2808-FD40-D49AA74DA184}"/>
              </a:ext>
            </a:extLst>
          </p:cNvPr>
          <p:cNvSpPr txBox="1"/>
          <p:nvPr/>
        </p:nvSpPr>
        <p:spPr>
          <a:xfrm>
            <a:off x="1152939" y="3971186"/>
            <a:ext cx="71897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nutanix@cvm</a:t>
            </a:r>
            <a:r>
              <a:rPr lang="en-GB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GB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ncc</a:t>
            </a:r>
            <a:r>
              <a:rPr lang="en-GB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health_checks</a:t>
            </a:r>
            <a:r>
              <a:rPr lang="en-GB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run_all</a:t>
            </a:r>
            <a:endParaRPr lang="en-GB" sz="24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29455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Expanding a cluster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76D654-3875-4745-40DB-18A6634B3B7F}"/>
              </a:ext>
            </a:extLst>
          </p:cNvPr>
          <p:cNvSpPr txBox="1"/>
          <p:nvPr/>
        </p:nvSpPr>
        <p:spPr>
          <a:xfrm>
            <a:off x="1152939" y="2425148"/>
            <a:ext cx="5998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Review </a:t>
            </a:r>
            <a:r>
              <a:rPr lang="nl-NL" sz="2400" dirty="0" err="1"/>
              <a:t>Prerequisites</a:t>
            </a:r>
            <a:r>
              <a:rPr lang="nl-NL" sz="2400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Requirements</a:t>
            </a:r>
            <a:endParaRPr lang="en-NL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4747D-978F-4E50-479A-9EDCBFC28C48}"/>
              </a:ext>
            </a:extLst>
          </p:cNvPr>
          <p:cNvSpPr/>
          <p:nvPr/>
        </p:nvSpPr>
        <p:spPr>
          <a:xfrm>
            <a:off x="768627" y="2555952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71D703-9C1A-F723-85C4-D77F4FBA14AB}"/>
              </a:ext>
            </a:extLst>
          </p:cNvPr>
          <p:cNvSpPr txBox="1"/>
          <p:nvPr/>
        </p:nvSpPr>
        <p:spPr>
          <a:xfrm>
            <a:off x="1152939" y="3198167"/>
            <a:ext cx="9544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Check the Health Dashboard to see if health checks are failing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683DA7-602E-079C-41AC-1BBD703F31DD}"/>
              </a:ext>
            </a:extLst>
          </p:cNvPr>
          <p:cNvSpPr/>
          <p:nvPr/>
        </p:nvSpPr>
        <p:spPr>
          <a:xfrm>
            <a:off x="768627" y="3328971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657BB-450B-8635-B920-8D4FB2DCD095}"/>
              </a:ext>
            </a:extLst>
          </p:cNvPr>
          <p:cNvSpPr txBox="1"/>
          <p:nvPr/>
        </p:nvSpPr>
        <p:spPr>
          <a:xfrm>
            <a:off x="1152939" y="4101990"/>
            <a:ext cx="870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Allow any current expand cluster operations to complete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F7602-65D9-6751-1C06-EB943CB13028}"/>
              </a:ext>
            </a:extLst>
          </p:cNvPr>
          <p:cNvSpPr/>
          <p:nvPr/>
        </p:nvSpPr>
        <p:spPr>
          <a:xfrm>
            <a:off x="768627" y="4232794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BAC7D-8A62-8A1C-238C-9224DB91EE32}"/>
              </a:ext>
            </a:extLst>
          </p:cNvPr>
          <p:cNvSpPr txBox="1"/>
          <p:nvPr/>
        </p:nvSpPr>
        <p:spPr>
          <a:xfrm>
            <a:off x="1152939" y="5005813"/>
            <a:ext cx="9738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Check the Hardware dashboard for the correct metadata 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783A17-5CBB-68E8-39EC-5619B526DE02}"/>
              </a:ext>
            </a:extLst>
          </p:cNvPr>
          <p:cNvSpPr/>
          <p:nvPr/>
        </p:nvSpPr>
        <p:spPr>
          <a:xfrm>
            <a:off x="768627" y="5136617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9527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Expanding a cluster in 3 steps</a:t>
            </a:r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8B74F71-2610-248D-BD2C-B1A5E3A1D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2091635"/>
            <a:ext cx="11294321" cy="40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4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Expanding a cluster in 3 steps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E6235CA-F2D1-FC60-FD49-35F6E6FD4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10" y="1388166"/>
            <a:ext cx="10573580" cy="488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24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Expanding a cluster in 3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9AAD2-FE6D-4CA0-DC0E-2756F02D5E70}"/>
              </a:ext>
            </a:extLst>
          </p:cNvPr>
          <p:cNvSpPr txBox="1"/>
          <p:nvPr/>
        </p:nvSpPr>
        <p:spPr>
          <a:xfrm>
            <a:off x="2018718" y="154833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Step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815A72-FADC-90A1-6D84-A410D6AFCFBC}"/>
              </a:ext>
            </a:extLst>
          </p:cNvPr>
          <p:cNvSpPr txBox="1"/>
          <p:nvPr/>
        </p:nvSpPr>
        <p:spPr>
          <a:xfrm>
            <a:off x="2133600" y="2756452"/>
            <a:ext cx="8586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Select the hosts you want to add and configure network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CDBF1E-4243-778E-FF1E-C724FA41A359}"/>
              </a:ext>
            </a:extLst>
          </p:cNvPr>
          <p:cNvSpPr/>
          <p:nvPr/>
        </p:nvSpPr>
        <p:spPr>
          <a:xfrm>
            <a:off x="1592621" y="2887256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05F6A2-8DA5-81BF-EA81-B67C94763D1E}"/>
              </a:ext>
            </a:extLst>
          </p:cNvPr>
          <p:cNvSpPr txBox="1"/>
          <p:nvPr/>
        </p:nvSpPr>
        <p:spPr>
          <a:xfrm>
            <a:off x="2133600" y="3639884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Choose the Node Type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E3F66B-1F6E-B0A0-D024-013EEB75414B}"/>
              </a:ext>
            </a:extLst>
          </p:cNvPr>
          <p:cNvSpPr/>
          <p:nvPr/>
        </p:nvSpPr>
        <p:spPr>
          <a:xfrm>
            <a:off x="1592621" y="3770688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26ED35-0C20-086A-250D-9BAA1B31F231}"/>
              </a:ext>
            </a:extLst>
          </p:cNvPr>
          <p:cNvSpPr txBox="1"/>
          <p:nvPr/>
        </p:nvSpPr>
        <p:spPr>
          <a:xfrm>
            <a:off x="2773714" y="4292483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HCI node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300850-5670-777F-5248-FF3CA803AE34}"/>
              </a:ext>
            </a:extLst>
          </p:cNvPr>
          <p:cNvSpPr/>
          <p:nvPr/>
        </p:nvSpPr>
        <p:spPr>
          <a:xfrm>
            <a:off x="2232735" y="4423287"/>
            <a:ext cx="212034" cy="200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1F1B66-493C-3DE9-62F9-836E0E30ED1D}"/>
              </a:ext>
            </a:extLst>
          </p:cNvPr>
          <p:cNvSpPr txBox="1"/>
          <p:nvPr/>
        </p:nvSpPr>
        <p:spPr>
          <a:xfrm>
            <a:off x="2773714" y="4945080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Storage node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146E88-BDF8-8EF9-2017-0201EC9A478A}"/>
              </a:ext>
            </a:extLst>
          </p:cNvPr>
          <p:cNvSpPr/>
          <p:nvPr/>
        </p:nvSpPr>
        <p:spPr>
          <a:xfrm>
            <a:off x="2232735" y="5075884"/>
            <a:ext cx="212034" cy="200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7F1EA6-5F2C-6E6B-E411-E740A40B059B}"/>
              </a:ext>
            </a:extLst>
          </p:cNvPr>
          <p:cNvSpPr txBox="1"/>
          <p:nvPr/>
        </p:nvSpPr>
        <p:spPr>
          <a:xfrm>
            <a:off x="2133600" y="5628454"/>
            <a:ext cx="958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Configure Host tab: choose hypervisor image and click Expand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B00520-1108-D5AA-5F39-4DF58828D82E}"/>
              </a:ext>
            </a:extLst>
          </p:cNvPr>
          <p:cNvSpPr/>
          <p:nvPr/>
        </p:nvSpPr>
        <p:spPr>
          <a:xfrm>
            <a:off x="1592621" y="5759258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55709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Removing a node from a cluster</a:t>
            </a:r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55D456E-EEC2-99C1-C47A-A9ACB7F43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1548985"/>
            <a:ext cx="11566352" cy="45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7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Performing cluster health check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41EEA5-75EF-44E7-A20A-166EDCDF6BB9}"/>
              </a:ext>
            </a:extLst>
          </p:cNvPr>
          <p:cNvSpPr txBox="1"/>
          <p:nvPr/>
        </p:nvSpPr>
        <p:spPr>
          <a:xfrm>
            <a:off x="1868556" y="2845904"/>
            <a:ext cx="6437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3600" i="0" dirty="0">
                <a:solidFill>
                  <a:srgbClr val="000000"/>
                </a:solidFill>
                <a:effectLst/>
              </a:rPr>
              <a:t>Understanding CVM Access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BA76B-F02E-1227-40C9-C3DDCA64E0C9}"/>
              </a:ext>
            </a:extLst>
          </p:cNvPr>
          <p:cNvSpPr txBox="1"/>
          <p:nvPr/>
        </p:nvSpPr>
        <p:spPr>
          <a:xfrm>
            <a:off x="1868555" y="3816504"/>
            <a:ext cx="5362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GB" sz="3600" dirty="0">
                <a:solidFill>
                  <a:srgbClr val="000000"/>
                </a:solidFill>
              </a:rPr>
              <a:t>Verifying Cluster Health</a:t>
            </a:r>
            <a:endParaRPr lang="en-GB" sz="36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6836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5014C3-2E0D-F0BF-80A7-1AF48C33A510}"/>
              </a:ext>
            </a:extLst>
          </p:cNvPr>
          <p:cNvSpPr txBox="1"/>
          <p:nvPr/>
        </p:nvSpPr>
        <p:spPr>
          <a:xfrm>
            <a:off x="1901686" y="1674674"/>
            <a:ext cx="80241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You have learned:</a:t>
            </a:r>
          </a:p>
          <a:p>
            <a:pPr algn="l" fontAlgn="base"/>
            <a:endParaRPr lang="en-GB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How to perform a cluster health check.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How to put a node into maintenance mode and exit a node from maintenance mode.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How to start and stop nodes and clusters in AHV.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GB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000000"/>
                </a:solidFill>
                <a:effectLst/>
                <a:latin typeface="+mj-lt"/>
              </a:rPr>
              <a:t>How to expand a cluster and remove a node from a cluster.</a:t>
            </a:r>
          </a:p>
        </p:txBody>
      </p:sp>
    </p:spTree>
    <p:extLst>
      <p:ext uri="{BB962C8B-B14F-4D97-AF65-F5344CB8AC3E}">
        <p14:creationId xmlns:p14="http://schemas.microsoft.com/office/powerpoint/2010/main" val="75902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Performing cluster health check</a:t>
            </a: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ED80FD1-3397-F4D7-D7AC-2F95A49FD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1396171"/>
            <a:ext cx="9694137" cy="509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74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Performing cluster health check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28ED588-0F56-002C-A460-D56698B0A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1332747"/>
            <a:ext cx="10411944" cy="49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86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Node maintenance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3C6BAD-1251-626A-D1D6-78F3C2D59501}"/>
              </a:ext>
            </a:extLst>
          </p:cNvPr>
          <p:cNvSpPr txBox="1"/>
          <p:nvPr/>
        </p:nvSpPr>
        <p:spPr>
          <a:xfrm>
            <a:off x="1948070" y="1630017"/>
            <a:ext cx="7407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Only 1 node can be put in maintenance mode per cluster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0FBBC1-22EC-3B55-92D4-5F9E370BF7EA}"/>
              </a:ext>
            </a:extLst>
          </p:cNvPr>
          <p:cNvSpPr txBox="1"/>
          <p:nvPr/>
        </p:nvSpPr>
        <p:spPr>
          <a:xfrm>
            <a:off x="1948070" y="2539832"/>
            <a:ext cx="7095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The CVM on that node is placed in maintenance mode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43B3D-ABE7-22E3-7DAB-643778566AAA}"/>
              </a:ext>
            </a:extLst>
          </p:cNvPr>
          <p:cNvSpPr txBox="1"/>
          <p:nvPr/>
        </p:nvSpPr>
        <p:spPr>
          <a:xfrm>
            <a:off x="1948070" y="3449647"/>
            <a:ext cx="3501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The node is unschedulable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C83F38-946C-6DB0-15DD-2AB51CB7227F}"/>
              </a:ext>
            </a:extLst>
          </p:cNvPr>
          <p:cNvSpPr txBox="1"/>
          <p:nvPr/>
        </p:nvSpPr>
        <p:spPr>
          <a:xfrm>
            <a:off x="1994396" y="4298965"/>
            <a:ext cx="7399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Non migratable VMs (because of affinity) are powered off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7BDD1-4B44-AF2E-D5CA-36BD0999B59E}"/>
              </a:ext>
            </a:extLst>
          </p:cNvPr>
          <p:cNvSpPr txBox="1"/>
          <p:nvPr/>
        </p:nvSpPr>
        <p:spPr>
          <a:xfrm>
            <a:off x="1994396" y="5069222"/>
            <a:ext cx="7112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Migratable VMs are moved to other nodes in the cluster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DB94E2-3521-AF05-286C-C3A5F6D5B6E0}"/>
              </a:ext>
            </a:extLst>
          </p:cNvPr>
          <p:cNvSpPr txBox="1"/>
          <p:nvPr/>
        </p:nvSpPr>
        <p:spPr>
          <a:xfrm>
            <a:off x="1994396" y="5948504"/>
            <a:ext cx="819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After exiting maintenance mode, the original situation is restored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1F24FA-D445-311B-B0C7-173331B4204D}"/>
              </a:ext>
            </a:extLst>
          </p:cNvPr>
          <p:cNvSpPr/>
          <p:nvPr/>
        </p:nvSpPr>
        <p:spPr>
          <a:xfrm>
            <a:off x="1497496" y="1751003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4508A5-C174-F5E6-6A71-060176C39FD7}"/>
              </a:ext>
            </a:extLst>
          </p:cNvPr>
          <p:cNvSpPr/>
          <p:nvPr/>
        </p:nvSpPr>
        <p:spPr>
          <a:xfrm>
            <a:off x="1497496" y="2639859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E9C340-9254-F91C-0844-1459784A91DE}"/>
              </a:ext>
            </a:extLst>
          </p:cNvPr>
          <p:cNvSpPr/>
          <p:nvPr/>
        </p:nvSpPr>
        <p:spPr>
          <a:xfrm>
            <a:off x="1497496" y="3549674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27528A-6793-9FD6-5B05-562D2358517A}"/>
              </a:ext>
            </a:extLst>
          </p:cNvPr>
          <p:cNvSpPr/>
          <p:nvPr/>
        </p:nvSpPr>
        <p:spPr>
          <a:xfrm>
            <a:off x="1497496" y="4391465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6FE080-1AE2-2FAF-9038-9E527836168E}"/>
              </a:ext>
            </a:extLst>
          </p:cNvPr>
          <p:cNvSpPr/>
          <p:nvPr/>
        </p:nvSpPr>
        <p:spPr>
          <a:xfrm>
            <a:off x="1497496" y="5150834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6EE531-E1EE-CB52-79DB-54BF2768FEB0}"/>
              </a:ext>
            </a:extLst>
          </p:cNvPr>
          <p:cNvSpPr/>
          <p:nvPr/>
        </p:nvSpPr>
        <p:spPr>
          <a:xfrm>
            <a:off x="1497496" y="6059584"/>
            <a:ext cx="212034" cy="2000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2574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Node maintenance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4B6645-5AA8-B728-AAC3-313B2A0B2968}"/>
              </a:ext>
            </a:extLst>
          </p:cNvPr>
          <p:cNvSpPr txBox="1"/>
          <p:nvPr/>
        </p:nvSpPr>
        <p:spPr>
          <a:xfrm>
            <a:off x="1113183" y="1696278"/>
            <a:ext cx="995238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</a:rPr>
              <a:t>The AHV host initiates entering the maintenance mode.</a:t>
            </a:r>
          </a:p>
          <a:p>
            <a:pPr algn="l" fontAlgn="base">
              <a:buFont typeface="+mj-lt"/>
              <a:buAutoNum type="arabicPeriod"/>
            </a:pPr>
            <a:endParaRPr lang="en-GB" sz="2400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</a:rPr>
              <a:t>HA VMs are live migrated.</a:t>
            </a:r>
          </a:p>
          <a:p>
            <a:pPr algn="l" fontAlgn="base">
              <a:buFont typeface="+mj-lt"/>
              <a:buAutoNum type="arabicPeriod"/>
            </a:pPr>
            <a:endParaRPr lang="en-GB" sz="2400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</a:rPr>
              <a:t>Pinned and RF1 VMs are powered-off.</a:t>
            </a:r>
          </a:p>
          <a:p>
            <a:pPr algn="l" fontAlgn="base">
              <a:buFont typeface="+mj-lt"/>
              <a:buAutoNum type="arabicPeriod"/>
            </a:pPr>
            <a:endParaRPr lang="en-GB" sz="2400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</a:rPr>
              <a:t>The AHV host completes entering the maintenance mode.</a:t>
            </a:r>
          </a:p>
          <a:p>
            <a:pPr algn="l" fontAlgn="base">
              <a:buFont typeface="+mj-lt"/>
              <a:buAutoNum type="arabicPeriod"/>
            </a:pPr>
            <a:endParaRPr lang="en-GB" sz="2400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</a:rPr>
              <a:t>The CVM enters the maintenance mode.</a:t>
            </a:r>
          </a:p>
          <a:p>
            <a:pPr algn="l" fontAlgn="base">
              <a:buFont typeface="+mj-lt"/>
              <a:buAutoNum type="arabicPeriod"/>
            </a:pPr>
            <a:endParaRPr lang="en-GB" sz="2400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en-GB" sz="2400" b="0" i="0" dirty="0">
                <a:solidFill>
                  <a:srgbClr val="000000"/>
                </a:solidFill>
                <a:effectLst/>
              </a:rPr>
              <a:t>The CVM is shutdown.</a:t>
            </a:r>
          </a:p>
        </p:txBody>
      </p:sp>
    </p:spTree>
    <p:extLst>
      <p:ext uri="{BB962C8B-B14F-4D97-AF65-F5344CB8AC3E}">
        <p14:creationId xmlns:p14="http://schemas.microsoft.com/office/powerpoint/2010/main" val="158341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Node maintenance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189AFDE-2189-0E10-D294-C81676223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1" y="1442423"/>
            <a:ext cx="8217132" cy="54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4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Node maintenance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F0094BA-1F92-D0CE-E756-25B4754A2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3" y="1344632"/>
            <a:ext cx="9505950" cy="50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03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Removing a node from maintenance mode</a:t>
            </a: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FA0CB8D-5925-361C-756B-D11C124A5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" y="1261451"/>
            <a:ext cx="10211739" cy="52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66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YyqErbd7"/>
  <p:tag name="ARTICULATE_SLIDE_COUNT" val="34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Fast Lane Color Theme">
      <a:dk1>
        <a:sysClr val="windowText" lastClr="000000"/>
      </a:dk1>
      <a:lt1>
        <a:sysClr val="window" lastClr="FFFFFF"/>
      </a:lt1>
      <a:dk2>
        <a:srgbClr val="590508"/>
      </a:dk2>
      <a:lt2>
        <a:srgbClr val="AE1A27"/>
      </a:lt2>
      <a:accent1>
        <a:srgbClr val="9BACB2"/>
      </a:accent1>
      <a:accent2>
        <a:srgbClr val="D2E2EA"/>
      </a:accent2>
      <a:accent3>
        <a:srgbClr val="1E3B46"/>
      </a:accent3>
      <a:accent4>
        <a:srgbClr val="858383"/>
      </a:accent4>
      <a:accent5>
        <a:srgbClr val="076F8A"/>
      </a:accent5>
      <a:accent6>
        <a:srgbClr val="3D3D3D"/>
      </a:accent6>
      <a:hlink>
        <a:srgbClr val="AE1A27"/>
      </a:hlink>
      <a:folHlink>
        <a:srgbClr val="858383"/>
      </a:folHlink>
    </a:clrScheme>
    <a:fontScheme name="Fast Lane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 2020 Training" id="{4362B38B-553E-4B1B-A87E-326954824200}" vid="{03C7A873-681C-467D-AE6D-A56836B3DE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8114185030AD44BBB299CE0D883B7E" ma:contentTypeVersion="10" ma:contentTypeDescription="Create a new document." ma:contentTypeScope="" ma:versionID="f8a5cb076cf68037b7855c19ada45b50">
  <xsd:schema xmlns:xsd="http://www.w3.org/2001/XMLSchema" xmlns:xs="http://www.w3.org/2001/XMLSchema" xmlns:p="http://schemas.microsoft.com/office/2006/metadata/properties" xmlns:ns2="20745e4f-6b77-4442-aede-583cc1daecc0" xmlns:ns3="205f9dfb-fd5a-4eac-94c7-be58fa4aa158" targetNamespace="http://schemas.microsoft.com/office/2006/metadata/properties" ma:root="true" ma:fieldsID="85c33629182651e3fb4d1165a4b0969c" ns2:_="" ns3:_="">
    <xsd:import namespace="20745e4f-6b77-4442-aede-583cc1daecc0"/>
    <xsd:import namespace="205f9dfb-fd5a-4eac-94c7-be58fa4aa1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45e4f-6b77-4442-aede-583cc1dae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f564dcc-d30d-477c-a61d-ad4d61a66d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f9dfb-fd5a-4eac-94c7-be58fa4aa15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154f34-9498-4e03-a657-093fcf9140c1}" ma:internalName="TaxCatchAll" ma:showField="CatchAllData" ma:web="205f9dfb-fd5a-4eac-94c7-be58fa4aa1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4.xml><?xml version="1.0" encoding="utf-8"?>
<Control xmlns="http://schemas.microsoft.com/VisualStudio/2011/storyboarding/control">
  <Id Name="dc60f07d-ddb3-4160-bf20-2e0d9f7877d1" Revision="1" Stencil="System.MyShapes" StencilVersion="1.0"/>
</Control>
</file>

<file path=customXml/item5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6.xml><?xml version="1.0" encoding="utf-8"?>
<Control xmlns="http://schemas.microsoft.com/VisualStudio/2011/storyboarding/control">
  <Id Name="dc60f07d-ddb3-4160-bf20-2e0d9f7877d1" Revision="1" Stencil="System.MyShapes" StencilVersion="1.0"/>
</Control>
</file>

<file path=customXml/item7.xml><?xml version="1.0" encoding="utf-8"?>
<Control xmlns="http://schemas.microsoft.com/VisualStudio/2011/storyboarding/control">
  <Id Name="1498f2ea-f18d-4b3b-adf9-0dafc7fe178c" Revision="1" Stencil="System.MyShapes" StencilVersion="1.0"/>
</Control>
</file>

<file path=customXml/item8.xml><?xml version="1.0" encoding="utf-8"?>
<Control xmlns="http://schemas.microsoft.com/VisualStudio/2011/storyboarding/control">
  <Id Name="ab171ecb-ae85-4847-b4e7-00d16549b887" Revision="1" Stencil="System.MyShapes" StencilVersion="1.0"/>
</Control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745e4f-6b77-4442-aede-583cc1daecc0">
      <Terms xmlns="http://schemas.microsoft.com/office/infopath/2007/PartnerControls"/>
    </lcf76f155ced4ddcb4097134ff3c332f>
    <TaxCatchAll xmlns="205f9dfb-fd5a-4eac-94c7-be58fa4aa158" xsi:nil="true"/>
  </documentManagement>
</p:properties>
</file>

<file path=customXml/itemProps1.xml><?xml version="1.0" encoding="utf-8"?>
<ds:datastoreItem xmlns:ds="http://schemas.openxmlformats.org/officeDocument/2006/customXml" ds:itemID="{C9337E19-7339-4B56-BD5B-E540D32BE6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D80447-B11D-4279-BA6A-005263A9EF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45e4f-6b77-4442-aede-583cc1daecc0"/>
    <ds:schemaRef ds:uri="205f9dfb-fd5a-4eac-94c7-be58fa4aa1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4F9BA7-7750-42B2-B413-8C8D236BC23E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EB8D970C-BF2A-493C-88E1-917D51F9B07D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C2EEEA08-5D08-4238-8530-50F4561448AC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F3B18307-07BF-4A53-9209-3184F4BDBCE1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CB4EE9CF-FAAA-4B43-832E-707CB18F5D4D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F8B11371-D9CF-4F55-A324-4C2C5EC820B5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CE2037A3-1BF5-4E2E-A6BC-394F260BD144}">
  <ds:schemaRefs>
    <ds:schemaRef ds:uri="http://schemas.microsoft.com/office/2006/metadata/properties"/>
    <ds:schemaRef ds:uri="http://schemas.microsoft.com/office/infopath/2007/PartnerControls"/>
    <ds:schemaRef ds:uri="959433b9-78c1-4d1f-a75e-0a3798c50e4e"/>
    <ds:schemaRef ds:uri="43f9da51-be8f-4b20-b382-36d7289006be"/>
    <ds:schemaRef ds:uri="797f0267-8ec4-410d-a220-a4e994b6456e"/>
    <ds:schemaRef ds:uri="9acdb5ce-4a98-4adf-a5f4-9fb3aac0d8ce"/>
    <ds:schemaRef ds:uri="20745e4f-6b77-4442-aede-583cc1daecc0"/>
    <ds:schemaRef ds:uri="205f9dfb-fd5a-4eac-94c7-be58fa4aa1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6362</TotalTime>
  <Words>2297</Words>
  <Application>Microsoft Macintosh PowerPoint</Application>
  <PresentationFormat>Widescreen</PresentationFormat>
  <Paragraphs>210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Body</vt:lpstr>
      <vt:lpstr>Calibri</vt:lpstr>
      <vt:lpstr>Century Gothic</vt:lpstr>
      <vt:lpstr>Courier New</vt:lpstr>
      <vt:lpstr>merriweather</vt:lpstr>
      <vt:lpstr>var(--font-family-body)</vt:lpstr>
      <vt:lpstr>var(--font-family-head)</vt:lpstr>
      <vt:lpstr>Office Theme</vt:lpstr>
      <vt:lpstr>PowerPoint Presentation</vt:lpstr>
      <vt:lpstr>Performing cluster health check</vt:lpstr>
      <vt:lpstr>Performing cluster health check</vt:lpstr>
      <vt:lpstr>Performing cluster health check</vt:lpstr>
      <vt:lpstr>Node maintenance</vt:lpstr>
      <vt:lpstr>Node maintenance</vt:lpstr>
      <vt:lpstr>Node maintenance</vt:lpstr>
      <vt:lpstr>Node maintenance</vt:lpstr>
      <vt:lpstr>Removing a node from maintenance mode</vt:lpstr>
      <vt:lpstr>Removing a node from maintenance mode</vt:lpstr>
      <vt:lpstr>Removing a node from maintenance mode</vt:lpstr>
      <vt:lpstr>Shutdown a node</vt:lpstr>
      <vt:lpstr>Starting a node</vt:lpstr>
      <vt:lpstr>Shutting down an ahv cluster</vt:lpstr>
      <vt:lpstr>Expanding a cluster</vt:lpstr>
      <vt:lpstr>Expanding a cluster in 3 steps</vt:lpstr>
      <vt:lpstr>Expanding a cluster in 3 steps</vt:lpstr>
      <vt:lpstr>Expanding a cluster in 3 steps</vt:lpstr>
      <vt:lpstr>Removing a node from a cluster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Watson</dc:creator>
  <cp:lastModifiedBy>peter van der weerd</cp:lastModifiedBy>
  <cp:revision>134</cp:revision>
  <cp:lastPrinted>2023-06-27T10:26:13Z</cp:lastPrinted>
  <dcterms:created xsi:type="dcterms:W3CDTF">2018-08-08T16:01:19Z</dcterms:created>
  <dcterms:modified xsi:type="dcterms:W3CDTF">2023-06-29T10:12:16Z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350D3773-A21B-48B8-8131-890E62BB0FB0</vt:lpwstr>
  </property>
  <property fmtid="{D5CDD505-2E9C-101B-9397-08002B2CF9AE}" pid="3" name="ArticulatePath">
    <vt:lpwstr>FAST LANE PP TEMPLATE + DESIGN GUIDE KM2018</vt:lpwstr>
  </property>
  <property fmtid="{D5CDD505-2E9C-101B-9397-08002B2CF9AE}" pid="4" name="ContentTypeId">
    <vt:lpwstr>0x0101005F8114185030AD44BBB299CE0D883B7E</vt:lpwstr>
  </property>
</Properties>
</file>