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0"/>
  </p:sldMasterIdLst>
  <p:notesMasterIdLst>
    <p:notesMasterId r:id="rId28"/>
  </p:notesMasterIdLst>
  <p:handoutMasterIdLst>
    <p:handoutMasterId r:id="rId29"/>
  </p:handoutMasterIdLst>
  <p:sldIdLst>
    <p:sldId id="256" r:id="rId11"/>
    <p:sldId id="366" r:id="rId12"/>
    <p:sldId id="384" r:id="rId13"/>
    <p:sldId id="386" r:id="rId14"/>
    <p:sldId id="387" r:id="rId15"/>
    <p:sldId id="388" r:id="rId16"/>
    <p:sldId id="389" r:id="rId17"/>
    <p:sldId id="392" r:id="rId18"/>
    <p:sldId id="393" r:id="rId19"/>
    <p:sldId id="394" r:id="rId20"/>
    <p:sldId id="395" r:id="rId21"/>
    <p:sldId id="396" r:id="rId22"/>
    <p:sldId id="397" r:id="rId23"/>
    <p:sldId id="398" r:id="rId24"/>
    <p:sldId id="400" r:id="rId25"/>
    <p:sldId id="401" r:id="rId26"/>
    <p:sldId id="383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urse Slides" id="{FBE60AAB-D247-4DF3-B498-3AF8AA16D2D8}">
          <p14:sldIdLst>
            <p14:sldId id="256"/>
            <p14:sldId id="366"/>
            <p14:sldId id="384"/>
            <p14:sldId id="386"/>
            <p14:sldId id="387"/>
            <p14:sldId id="388"/>
            <p14:sldId id="389"/>
            <p14:sldId id="392"/>
            <p14:sldId id="393"/>
            <p14:sldId id="394"/>
            <p14:sldId id="395"/>
            <p14:sldId id="396"/>
            <p14:sldId id="397"/>
            <p14:sldId id="398"/>
            <p14:sldId id="400"/>
            <p14:sldId id="401"/>
            <p14:sldId id="3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kren Nikolov" initials="IN" lastIdx="1" clrIdx="0">
    <p:extLst>
      <p:ext uri="{19B8F6BF-5375-455C-9EA6-DF929625EA0E}">
        <p15:presenceInfo xmlns:p15="http://schemas.microsoft.com/office/powerpoint/2012/main" userId="ab24f552d122ff65" providerId="Windows Live"/>
      </p:ext>
    </p:extLst>
  </p:cmAuthor>
  <p:cmAuthor id="2" name="Adrienne Koger" initials="AK" lastIdx="2" clrIdx="1">
    <p:extLst>
      <p:ext uri="{19B8F6BF-5375-455C-9EA6-DF929625EA0E}">
        <p15:presenceInfo xmlns:p15="http://schemas.microsoft.com/office/powerpoint/2012/main" userId="S-1-5-21-4238561009-3572522374-3492982074-92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EF0"/>
    <a:srgbClr val="076F8A"/>
    <a:srgbClr val="B7D560"/>
    <a:srgbClr val="AE1A27"/>
    <a:srgbClr val="1E3B46"/>
    <a:srgbClr val="590508"/>
    <a:srgbClr val="9BACB2"/>
    <a:srgbClr val="3D3D3D"/>
    <a:srgbClr val="FFFFFF"/>
    <a:srgbClr val="85838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7" autoAdjust="0"/>
    <p:restoredTop sz="76054" autoAdjust="0"/>
  </p:normalViewPr>
  <p:slideViewPr>
    <p:cSldViewPr snapToGrid="0">
      <p:cViewPr varScale="1">
        <p:scale>
          <a:sx n="96" d="100"/>
          <a:sy n="96" d="100"/>
        </p:scale>
        <p:origin x="312" y="160"/>
      </p:cViewPr>
      <p:guideLst>
        <p:guide orient="horz" pos="1920"/>
        <p:guide pos="3840"/>
      </p:guideLst>
    </p:cSldViewPr>
  </p:slideViewPr>
  <p:outlineViewPr>
    <p:cViewPr>
      <p:scale>
        <a:sx n="33" d="100"/>
        <a:sy n="33" d="100"/>
      </p:scale>
      <p:origin x="0" y="-57318"/>
    </p:cViewPr>
  </p:outlineViewPr>
  <p:notesTextViewPr>
    <p:cViewPr>
      <p:scale>
        <a:sx n="3" d="2"/>
        <a:sy n="3" d="2"/>
      </p:scale>
      <p:origin x="0" y="-784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101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customXml" Target="../customXml/item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35AA9F-81FA-42C8-8DA4-7B53C84299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07DCA-16B1-4C23-BBDD-900092233A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FB752-42D2-4A54-8D49-FDE482613981}" type="datetimeFigureOut">
              <a:rPr lang="en-US" smtClean="0"/>
              <a:t>6/29/23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F507B-C0CB-4EA3-BACE-DBE5136A63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0FDD7-5A34-4439-9844-82085816D1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9F48E-299E-44EC-A4A1-62C92C50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53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6C722-B898-45D2-8227-B21BADCC8A1D}" type="datetimeFigureOut">
              <a:rPr lang="en-US" smtClean="0"/>
              <a:t>6/29/23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985E4-63A6-42C5-B555-D36F14ED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65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br>
              <a:rPr lang="en-GB" dirty="0"/>
            </a:b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module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maakt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kennis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met Life Cycle Manager (LCM)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upgraden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software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firmware via LCM in Prism Central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Prism Element.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Ook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leer je over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licenties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einde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module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heb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je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geleerd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: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Wat Life Cycle Manager (LCM)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hoe het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upgradeproces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vereenvoudigt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Het LCM-dashboard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verkennen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Hoe LCM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werkt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Wat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aanbevolen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upgradevolgorde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is.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Clusters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upgraden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zonder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internettoegang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Licentie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verlenen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cluster.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Hoe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uw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licenties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beheert</a:t>
            </a:r>
            <a:r>
              <a:rPr lang="en-GB" b="0" i="0">
                <a:solidFill>
                  <a:srgbClr val="000000"/>
                </a:solidFill>
                <a:effectLst/>
                <a:latin typeface="Body"/>
              </a:rPr>
              <a:t>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96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Stap 3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Maak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wijzig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MIME-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typen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in de release-directory. Maak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bijvoorbeeld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MIME-type met de naam '. sign' met het type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ingesteld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text/plain. Zorg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ervoor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MIME-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typen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met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volgende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extensies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(.BD, .bin, .csv,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enzovoort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)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voorkomen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in de release-directory.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Sommige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standaard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aanwezig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alle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bestanden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niet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standaard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aanwezig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maakt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het type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stelt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het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application/x-iso9660-image. IIS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heeft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verzoekfiltering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standaard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uitgeschakeld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Als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verzoekfiltering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hebt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ingeschakeld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zorg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er dan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uitzonderingen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configureert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MIME-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typen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Stel ten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slotte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rechten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releasedirectory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zorg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ervoor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bestanden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uw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webserver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allemaal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kleine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letters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staan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Windows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niet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hoofdlettergevoelig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maar het LCM-framework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negeert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bestanden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hoofdletters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41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ander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onderdeel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LCM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bijwerkt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moet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het LCM-framework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bijwerken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Navigeer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gedeelte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Downloads van de Nutanix Support Portal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selecteer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LCM.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Klik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Downloaden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naast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LCM Framework-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bundel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Hiermee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nieuwste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tar-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bestand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het LCM-framework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gedownload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Bijvoorbeeld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lcm_dark_site_bundel_versie.tar.gz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Nadat u het LCM-framework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hebt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gedownload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brengt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het framework tar-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bestand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over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uw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lokale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webserver. Pak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framework tar-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bestand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de release-directory.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92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 latinLnBrk="0"/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Nadat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bestanden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uitgepakt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de release-directory,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meldt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zich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bij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Prism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opent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u de LCM-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pagina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klikt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u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Instellingen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.</a:t>
            </a:r>
          </a:p>
          <a:p>
            <a:pPr algn="l" fontAlgn="base" latinLnBrk="0"/>
            <a:endParaRPr lang="en-GB" b="0" i="0" dirty="0">
              <a:solidFill>
                <a:srgbClr val="000000"/>
              </a:solidFill>
              <a:effectLst/>
              <a:latin typeface="merriweather" pitchFamily="2" charset="77"/>
            </a:endParaRPr>
          </a:p>
          <a:p>
            <a:pPr algn="l" fontAlgn="base" latinLnBrk="0"/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Selecteer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op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pagina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Instellingen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optie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Lokale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webserver in het veld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Bron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Voer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in het veld URL het pad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de map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waar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u het tar-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bestand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uw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lokale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server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hebt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uitgepakt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voeg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einde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van de URL add/release toe,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zoals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weergegeven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afbeelding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hiernaast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.</a:t>
            </a:r>
          </a:p>
          <a:p>
            <a:pPr algn="l" fontAlgn="base" latinLnBrk="0"/>
            <a:endParaRPr lang="en-GB" b="0" i="0" dirty="0">
              <a:solidFill>
                <a:srgbClr val="000000"/>
              </a:solidFill>
              <a:effectLst/>
              <a:latin typeface="merriweather" pitchFamily="2" charset="77"/>
            </a:endParaRPr>
          </a:p>
          <a:p>
            <a:pPr algn="l" fontAlgn="base" latinLnBrk="0"/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Nadat u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vereiste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gegevens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heeft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ingevoerd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klikt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u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Opslaan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Selecteer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op het LCM-dashboard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tabblad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Voorraad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klik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Voorraad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uitvoeren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.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inventarisatiebewerking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zal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eerst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het LCM-framework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bijwerken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inventarisatie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uitvoeren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van de software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firmware die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uw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clusters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geïnstalleerd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hun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nieuwste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beschikbare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versies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022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 latinLnBrk="0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Om de software dark site-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updatebundel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halen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downloaden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navigeert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gedeelte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Downloads van de Nutanix Support Portal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selecteert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softwarebundel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die u wilt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downloaden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voorbeeld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hebben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we de AHV LCM-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bundel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lcm_ahv_version.tar.gz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gedownload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 latinLnBrk="0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 latinLnBrk="0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Breng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bestanden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over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uw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lokale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webserver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pak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bestanden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releasedirectory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Vervang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releasemap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bestaande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compatibiliteits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-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handtekeningbestanden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door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bestanden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compatibiliteitsbundel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die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eerder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heeft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gedownload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 latinLnBrk="0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 latinLnBrk="0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Nadat u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bestaande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compatibiliteits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-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handtekeningbestanden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hebt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vervangen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op elk Nutanix-cluster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inventarisatie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inventarislijst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met software-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firmware-updates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bevat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nu AHV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beschikbare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update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uw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cluster.</a:t>
            </a:r>
            <a:endParaRPr lang="en-GB" b="0" i="0" dirty="0">
              <a:solidFill>
                <a:srgbClr val="000000"/>
              </a:solidFill>
              <a:effectLst/>
              <a:latin typeface="merriweather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78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 latinLnBrk="0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Stap 1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Gebruik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procedure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Licentie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bijwerken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uw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cluster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licentiëren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procedure is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toepassing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cluster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nieuw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geïmplementeerd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eerder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niet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gelicentieerd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Houd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voordat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begint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twee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browservensters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open: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Eén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browservenster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Prism Element- of Prism Central-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webconsole</a:t>
            </a:r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Eén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browser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computer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internetverbinding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Nutanix Support Portal</a:t>
            </a:r>
            <a:endParaRPr lang="en-GB" b="0" i="0" dirty="0">
              <a:solidFill>
                <a:srgbClr val="000000"/>
              </a:solidFill>
              <a:effectLst/>
              <a:latin typeface="merriweather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893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Stap 2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Meld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bij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Prism Central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klik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het pictogram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Instellingen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tandwiel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).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Selecteer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pagina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Instellingen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optie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Licentieverlening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in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linkerdeelvenster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Op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pagina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Licenties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ziet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alle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licenties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die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uw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clusters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toegepast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  <a:endParaRPr lang="en-GB" b="0" i="0" dirty="0">
              <a:solidFill>
                <a:srgbClr val="000000"/>
              </a:solidFill>
              <a:effectLst/>
              <a:latin typeface="merriweather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423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Stap 3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Klik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licentiepagina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de knop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Licentie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bijwerken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om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clusteroverzichtsbestand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downloaden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uw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cluster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licentiëren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moet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volgende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stappen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volgen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zoals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zien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is op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afbeelding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  <a:endParaRPr lang="en-GB" b="0" i="0" dirty="0">
              <a:solidFill>
                <a:srgbClr val="000000"/>
              </a:solidFill>
              <a:effectLst/>
              <a:latin typeface="merriweather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911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endParaRPr lang="en-GB" dirty="0">
              <a:effectLst/>
              <a:latin typeface="var(--font-family-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6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LCM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verbetert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efficiëntie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betrouwbaarheid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upgrades van de IT-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infrastructuur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moderne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datacenters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LCM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bepaalt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eventuele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afhankelijkheden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software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firmware,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geeft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intelligente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wijze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prioriteit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updates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automatiseert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volledige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upgradeproces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alle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geclusterde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hosts,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zonder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enige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invloed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beschikbaarheid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applicaties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gegevens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LCM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bestaat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raamwerk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set modules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inventarisatie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updates.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volgt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software-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firmwareversies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alle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entiteiten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het cluster.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Alle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communicatie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tussen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cluster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LCM-modules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verloopt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via het LCM-framework.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Het LCM-framework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toegankelijk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via de Prism-interface.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fungeert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downloadmanager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LCM-modules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valideert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downloadt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module-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inhoud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LCM-modules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onafhankelijk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AOS. Ze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bevatten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bibliotheken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afbeeldingen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evenals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metadata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checksums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beveiliging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LCM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ondersteunt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software-updates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alle platforms die Nutanix-software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ondersteunt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echter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alleen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firmware-updates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Nutanix (NX), Dell XC / XC Core, Lenovo HX / HX Ready, HPE DX, Fujitsu XF, Intel DCB, HPE DL (G10)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Inspur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InMerge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90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Nutanix LCM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beheert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inventarisatie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updates van Nutanix-software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hardwarefirmware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waaronder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: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Zelfbeheer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: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detecteert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werkt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automatisch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LCM-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orkestratielogica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nieuwe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modulemetagegevens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bij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wanneer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raamwerkcomponenten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beschikbaar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gesteld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Dark Site-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ondersteuning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: Kan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geconfigureerd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om LCM-updates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halen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lokale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bron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datacenters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zonder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externe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internettoegang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Upgrade pre-checks: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uitgebreid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scala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cluster pre-checks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gezondheid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capaciteit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versiebeheer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Secure By Design: The LCM framework, modules and compatibility matrix metadata use signed public key cryptography security to ensure binaries are verified as genuine.</a:t>
            </a:r>
          </a:p>
          <a:p>
            <a:br>
              <a:rPr lang="en-GB" dirty="0"/>
            </a:br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23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 latinLnBrk="0"/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Het LCM-dashboard in Prism Element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vergelijkbaar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met 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biedt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dezelfde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informatie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) het LCM-dashboard in Prism Central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enkele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verschillen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.</a:t>
            </a:r>
          </a:p>
          <a:p>
            <a:pPr algn="l" fontAlgn="base" latinLnBrk="0"/>
            <a:endParaRPr lang="en-GB" b="0" i="0" dirty="0">
              <a:solidFill>
                <a:srgbClr val="000000"/>
              </a:solidFill>
              <a:effectLst/>
              <a:latin typeface="Gotham Light" pitchFamily="2" charset="77"/>
            </a:endParaRPr>
          </a:p>
          <a:p>
            <a:pPr algn="l" fontAlgn="base" latinLnBrk="0"/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Standaard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heeft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het LCM-dashboard in Prism Element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vijf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tabbladen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: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Vier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van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tabbladen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(Best Practices,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Inventaris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, Updates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Instellingen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)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wat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zou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vinden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in Prism Central,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waarbij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Directe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uploads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uniek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Prism Element. </a:t>
            </a:r>
          </a:p>
          <a:p>
            <a:pPr algn="l" fontAlgn="base" latinLnBrk="0"/>
            <a:endParaRPr lang="en-GB" b="0" i="0" dirty="0">
              <a:solidFill>
                <a:srgbClr val="000000"/>
              </a:solidFill>
              <a:effectLst/>
              <a:latin typeface="Gotham Light" pitchFamily="2" charset="77"/>
            </a:endParaRPr>
          </a:p>
          <a:p>
            <a:pPr algn="l" fontAlgn="base" latinLnBrk="0"/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Als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zich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donkere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site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bevindt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tabblad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Directe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uploads)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gebruiken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​​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updatebundel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halen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rechtstreeks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Prism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uploaden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zonder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lokale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webserver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hoeft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zetten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.</a:t>
            </a:r>
          </a:p>
          <a:p>
            <a:pPr algn="l" fontAlgn="base" latinLnBrk="0"/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ander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verschil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NCC-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controle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uitvoeren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vanaf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tabblad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Updates op het Prism Element-dashboard,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optie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niet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Gotham Light" pitchFamily="2" charset="77"/>
              </a:rPr>
              <a:t>beschikbaar</a:t>
            </a:r>
            <a:r>
              <a:rPr lang="en-GB" b="0" i="0" dirty="0">
                <a:solidFill>
                  <a:srgbClr val="000000"/>
                </a:solidFill>
                <a:effectLst/>
                <a:latin typeface="Gotham Light" pitchFamily="2" charset="77"/>
              </a:rPr>
              <a:t> in Prism Central.</a:t>
            </a:r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99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LCM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werkt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cluster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één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één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bij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brengt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knooppunt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beneden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updates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brengt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knooppunt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omhoog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gaat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verder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volgende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knooppunt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Tijdens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LCM-update is er nooit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één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node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tegelijk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uitgevallen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Als LCM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tijdens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update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probleem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tegenkomt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wacht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totdat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probleem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heeft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opgelost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volgende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knooppunt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gaat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Als er updates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LCM-framework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beschikbaar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werkt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LCM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eerst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automatisch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eigen framework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bij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gaat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verder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met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bewerking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LCM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reeks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controles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vooraf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Wanneer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pre-checks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voltooid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kijkt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LCM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beschikbare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componentupdates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wijst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ze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batch toe op basis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afhankelijkheden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Updates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batchgewijs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uitgevoerd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om de downtime van het cluster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verminderen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Aangezien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updates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batch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toegewezen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hoeft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LCM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acties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vóór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update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slechts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één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Op NX-platforms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BIOS-updates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bijvoorbeeld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afhankelijk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BMC-updates,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dus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LCM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wijst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ze toe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batches,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zodat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BMC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altijd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vóór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BIOS op elk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knooppunt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bijgewerkt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kiest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LCM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node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nodige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pre-update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acties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LCM de update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updateproces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verschilt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per component. LCM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alle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noodzakelijke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acties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update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brengt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knooppunt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boven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Wanneer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veerkracht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clustergegevens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normaal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is,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gaat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LCM door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volgende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knooppunt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89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Op Prism Central-clusters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Prism Central-clusters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LCM-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inventarisatie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Upgrade LCM-framework. Upgrade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andere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softwarecomponent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behalve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LCM.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Upgrade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Nutanix Cluster Check (NCC)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Upgrade Prism Central.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prisma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-element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Prism Element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LCM-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inventarisatie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Upgrade LCM-framework. Upgrade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andere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softwarecomponent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behalve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LCM.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Upgrade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NCC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Stichting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opwaarderen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Upgrade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hulpprogramma's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clusteronderhoud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AOS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upgraden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firmware-updates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(BIOS/BMC/Host-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opstartschijf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andere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kritieke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firmware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zoals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aanbevolen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door LCM).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Als u AHV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gebruikt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gaat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verder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met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volgende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stappen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Ga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anders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stap 8.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AHV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upgraden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LCM-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inventarisatie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opnieuw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upgrade alle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beschikbare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firmware.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stappen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andere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hypervisor dan AHV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gebruikt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Ga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anders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stap 9.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Upgrade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andere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hypervisor dan AHV.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LCM-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inventarisatie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opnieuw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upgrade alle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beschikbare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software of firmware.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opnieuw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NCC-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controle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Na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uitvoeren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kernupgrades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Prism Central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Prism Element,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upgradet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Services-software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zoals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Calm, Files, Karbon, Objects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andere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Nutanix-software die op Prism Central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geïnstalleerd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12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87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Stap 1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Als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lokale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webserver wilt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instellen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maakt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virtuele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map met de naam release.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Wanneer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je je dark site-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bundels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downloadt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zorg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er dan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je de dark site-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bundels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uitpakt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in de release-directory.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LCM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moet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het manifest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kunnen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opzoeken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http://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web_server_IP_address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/release/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master_manifest.tgz.sign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69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Stap 2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Bladeren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mappen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inschakelen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9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11" Type="http://schemas.openxmlformats.org/officeDocument/2006/relationships/image" Target="../media/image1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ing Moving Gradie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ilent Track to Trigger Animation">
            <a:hlinkClick r:id="" action="ppaction://media"/>
            <a:extLst>
              <a:ext uri="{FF2B5EF4-FFF2-40B4-BE49-F238E27FC236}">
                <a16:creationId xmlns:a16="http://schemas.microsoft.com/office/drawing/2014/main" id="{69BD2BE3-DAC5-48AA-A4CF-A90064080F80}"/>
              </a:ext>
            </a:extLst>
          </p:cNvPr>
          <p:cNvPicPr>
            <a:picLocks noChangeAspect="1"/>
          </p:cNvPicPr>
          <p:nvPr userDrawn="1">
            <a:audioFile r:link="rId1"/>
            <p:extLst>
              <p:ext uri="{DAA4B4D4-6D71-4841-9C94-3DE7FCFB9230}">
                <p14:media xmlns:p14="http://schemas.microsoft.com/office/powerpoint/2010/main" r:embed="rId2">
                  <p14:trim end="823.365"/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6782" y="6355081"/>
            <a:ext cx="609600" cy="609600"/>
          </a:xfrm>
          <a:prstGeom prst="rect">
            <a:avLst/>
          </a:prstGeom>
        </p:spPr>
      </p:pic>
      <p:sp>
        <p:nvSpPr>
          <p:cNvPr id="38" name="middle dark">
            <a:extLst>
              <a:ext uri="{FF2B5EF4-FFF2-40B4-BE49-F238E27FC236}">
                <a16:creationId xmlns:a16="http://schemas.microsoft.com/office/drawing/2014/main" id="{517CB609-4ECB-4C50-961A-8AFE856D09F3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99000">
                <a:schemeClr val="bg2"/>
              </a:gs>
              <a:gs pos="0">
                <a:schemeClr val="bg2">
                  <a:lumMod val="100000"/>
                </a:schemeClr>
              </a:gs>
              <a:gs pos="48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bottom right dark">
            <a:extLst>
              <a:ext uri="{FF2B5EF4-FFF2-40B4-BE49-F238E27FC236}">
                <a16:creationId xmlns:a16="http://schemas.microsoft.com/office/drawing/2014/main" id="{37A74D59-9BF1-41F0-9A30-C6F6CAF9E812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op left dark">
            <a:extLst>
              <a:ext uri="{FF2B5EF4-FFF2-40B4-BE49-F238E27FC236}">
                <a16:creationId xmlns:a16="http://schemas.microsoft.com/office/drawing/2014/main" id="{42386A45-73FD-4537-B477-A3BF55D64980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bottom right dark">
            <a:extLst>
              <a:ext uri="{FF2B5EF4-FFF2-40B4-BE49-F238E27FC236}">
                <a16:creationId xmlns:a16="http://schemas.microsoft.com/office/drawing/2014/main" id="{15C5F95A-3571-4005-8F38-074F065F4E20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mall Red Line">
            <a:extLst>
              <a:ext uri="{FF2B5EF4-FFF2-40B4-BE49-F238E27FC236}">
                <a16:creationId xmlns:a16="http://schemas.microsoft.com/office/drawing/2014/main" id="{A5DCE20F-D90C-4A35-808E-3AF205D0DD7E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2443A6F-B4E3-42D1-9947-D1DE328123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803" y="2516726"/>
            <a:ext cx="8096394" cy="1305466"/>
          </a:xfrm>
          <a:prstGeom prst="rect">
            <a:avLst/>
          </a:prstGeom>
        </p:spPr>
        <p:txBody>
          <a:bodyPr lIns="91440" tIns="0" rIns="91440" bIns="0" anchor="ctr" anchorCtr="0">
            <a:noAutofit/>
          </a:bodyPr>
          <a:lstStyle>
            <a:lvl1pPr marL="0" indent="0" algn="ctr">
              <a:buFontTx/>
              <a:buNone/>
              <a:defRPr sz="4400" cap="all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3F2E1A6-93A0-474B-9934-3907048DCE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7803" y="3822192"/>
            <a:ext cx="8096394" cy="906734"/>
          </a:xfrm>
          <a:prstGeom prst="rect">
            <a:avLst/>
          </a:prstGeom>
        </p:spPr>
        <p:txBody>
          <a:bodyPr lIns="91440" tIns="0" rIns="91440" bIns="0" anchor="ctr" anchorCtr="0">
            <a:noAutofit/>
          </a:bodyPr>
          <a:lstStyle>
            <a:lvl1pPr marL="0" indent="0" algn="ctr">
              <a:buFontTx/>
              <a:buNone/>
              <a:defRPr sz="240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7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826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41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22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3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41" bmkName="Bookmark 1"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5" grpId="0" animBg="1"/>
          <p:bldP spid="35" grpId="1" animBg="1"/>
          <p:bldP spid="43" grpId="0" animBg="1"/>
          <p:bldP spid="4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826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rge Content Box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-34065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53704A-3E24-4B18-8A9F-CB8024DDC3E3}"/>
              </a:ext>
            </a:extLst>
          </p:cNvPr>
          <p:cNvSpPr/>
          <p:nvPr userDrawn="1"/>
        </p:nvSpPr>
        <p:spPr>
          <a:xfrm>
            <a:off x="0" y="6090091"/>
            <a:ext cx="12192000" cy="1119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B81E81-F00C-4184-82A0-B4118F7CC7DD}"/>
              </a:ext>
            </a:extLst>
          </p:cNvPr>
          <p:cNvCxnSpPr>
            <a:cxnSpLocks/>
          </p:cNvCxnSpPr>
          <p:nvPr userDrawn="1"/>
        </p:nvCxnSpPr>
        <p:spPr>
          <a:xfrm>
            <a:off x="0" y="5922142"/>
            <a:ext cx="12192000" cy="0"/>
          </a:xfrm>
          <a:prstGeom prst="line">
            <a:avLst/>
          </a:prstGeom>
          <a:ln w="19050">
            <a:solidFill>
              <a:srgbClr val="1E3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6461701-1AB7-47D9-BA0A-8A30E6C1DF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068" y="1918938"/>
            <a:ext cx="10974845" cy="377770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339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1" y="-34065"/>
            <a:ext cx="5967948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139D52D-3781-4894-B06E-C3070EF735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7" t="21071" r="53153" b="59732"/>
          <a:stretch/>
        </p:blipFill>
        <p:spPr>
          <a:xfrm>
            <a:off x="10431084" y="319517"/>
            <a:ext cx="1487980" cy="3086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B53704A-3E24-4B18-8A9F-CB8024DDC3E3}"/>
              </a:ext>
            </a:extLst>
          </p:cNvPr>
          <p:cNvSpPr/>
          <p:nvPr userDrawn="1"/>
        </p:nvSpPr>
        <p:spPr>
          <a:xfrm rot="5400000">
            <a:off x="0" y="5923831"/>
            <a:ext cx="12192000" cy="1119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B81E81-F00C-4184-82A0-B4118F7CC7DD}"/>
              </a:ext>
            </a:extLst>
          </p:cNvPr>
          <p:cNvCxnSpPr>
            <a:cxnSpLocks/>
          </p:cNvCxnSpPr>
          <p:nvPr userDrawn="1"/>
        </p:nvCxnSpPr>
        <p:spPr>
          <a:xfrm flipH="1">
            <a:off x="5281172" y="-1476184"/>
            <a:ext cx="1234286" cy="12338148"/>
          </a:xfrm>
          <a:prstGeom prst="line">
            <a:avLst/>
          </a:prstGeom>
          <a:ln w="19050">
            <a:solidFill>
              <a:srgbClr val="1E3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C22458D-E9AB-4582-B71D-D744E2F0BB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068" y="1905599"/>
            <a:ext cx="4659104" cy="3736178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EF5933C-F4C6-4F34-9F65-78815F931DF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10828" y="1905599"/>
            <a:ext cx="4659104" cy="373617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1pPr>
            <a:lvl2pPr marL="8001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2pPr>
            <a:lvl3pPr marL="12573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3pPr>
            <a:lvl4pPr marL="17145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4pPr>
            <a:lvl5pPr marL="21717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D3CA89E-0A6C-44FE-BD48-4120FBE864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068" y="365126"/>
            <a:ext cx="5213467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525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2F0CD7-E88A-4D2B-8AF3-1CEDB133BCD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30197" y="-4318"/>
            <a:ext cx="22286" cy="686231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B2247-AFEF-4D13-A74A-C98CF8BACEDF}"/>
              </a:ext>
            </a:extLst>
          </p:cNvPr>
          <p:cNvSpPr/>
          <p:nvPr userDrawn="1"/>
        </p:nvSpPr>
        <p:spPr>
          <a:xfrm rot="5400000">
            <a:off x="-3285866" y="3206815"/>
            <a:ext cx="6858003" cy="444369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F58F46A-5564-4B57-984B-0CCA8921B1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368" y="1960463"/>
            <a:ext cx="4989328" cy="42514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37AE87B-4713-4263-9BE4-15BFE23AAE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3891" y="1960563"/>
            <a:ext cx="5230813" cy="425132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6332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2F0CD7-E88A-4D2B-8AF3-1CEDB133BCD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30197" y="-4318"/>
            <a:ext cx="22286" cy="686231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B2247-AFEF-4D13-A74A-C98CF8BACEDF}"/>
              </a:ext>
            </a:extLst>
          </p:cNvPr>
          <p:cNvSpPr/>
          <p:nvPr userDrawn="1"/>
        </p:nvSpPr>
        <p:spPr>
          <a:xfrm rot="5400000">
            <a:off x="-3285866" y="3206815"/>
            <a:ext cx="6858003" cy="44436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8093906-DF43-41A4-88C7-53E1F37B92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368" y="1960463"/>
            <a:ext cx="4989328" cy="42514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B8B4C9D-435B-4350-827D-A29588EE7B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21424" y="1960462"/>
            <a:ext cx="4773168" cy="425142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0296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-34065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2811B0-FBC9-4B5E-A241-BC8F69B3DECB}"/>
              </a:ext>
            </a:extLst>
          </p:cNvPr>
          <p:cNvCxnSpPr>
            <a:cxnSpLocks/>
          </p:cNvCxnSpPr>
          <p:nvPr userDrawn="1"/>
        </p:nvCxnSpPr>
        <p:spPr>
          <a:xfrm>
            <a:off x="0" y="1741713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2D96F3-864D-4C9B-A3E2-F2987881404D}"/>
              </a:ext>
            </a:extLst>
          </p:cNvPr>
          <p:cNvCxnSpPr>
            <a:cxnSpLocks/>
          </p:cNvCxnSpPr>
          <p:nvPr userDrawn="1"/>
        </p:nvCxnSpPr>
        <p:spPr>
          <a:xfrm>
            <a:off x="0" y="1584957"/>
            <a:ext cx="12261669" cy="496392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D460C71-2DBB-44CD-9262-D5A86803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B23CA71-920F-4225-9850-7011B611C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9597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 marL="1828800" indent="0">
              <a:buClr>
                <a:srgbClr val="C00000"/>
              </a:buClr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4265879-B87B-43AE-9A42-C6A56C0CDF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3375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2000">
                <a:latin typeface="+mj-lt"/>
              </a:defRPr>
            </a:lvl1pPr>
            <a:lvl2pPr>
              <a:buClr>
                <a:schemeClr val="bg2"/>
              </a:buClr>
              <a:defRPr sz="2000">
                <a:latin typeface="+mj-lt"/>
              </a:defRPr>
            </a:lvl2pPr>
            <a:lvl3pPr>
              <a:buClr>
                <a:schemeClr val="bg2"/>
              </a:buClr>
              <a:defRPr sz="2000">
                <a:latin typeface="+mj-lt"/>
              </a:defRPr>
            </a:lvl3pPr>
            <a:lvl4pPr>
              <a:buClr>
                <a:schemeClr val="bg2"/>
              </a:buClr>
              <a:defRPr sz="2000">
                <a:latin typeface="+mj-lt"/>
              </a:defRPr>
            </a:lvl4pPr>
            <a:lvl5pPr>
              <a:buClr>
                <a:schemeClr val="bg2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432E0DD-CA24-48C8-9AE0-2D183B8E34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819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91827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 w/ Divider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EB2A90-04B9-4F9F-BD73-B2CBCB0A9CBB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974542" y="4071041"/>
            <a:ext cx="24384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E23807-F214-48D3-AE27-FD6E67101F62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788320" y="4071041"/>
            <a:ext cx="24384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B23CA71-920F-4225-9850-7011B611C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9597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 marL="1828800" indent="0">
              <a:buClr>
                <a:srgbClr val="C00000"/>
              </a:buClr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4265879-B87B-43AE-9A42-C6A56C0CDF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3375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2000">
                <a:latin typeface="+mj-lt"/>
              </a:defRPr>
            </a:lvl1pPr>
            <a:lvl2pPr>
              <a:buClr>
                <a:schemeClr val="bg2"/>
              </a:buClr>
              <a:defRPr sz="2000">
                <a:latin typeface="+mj-lt"/>
              </a:defRPr>
            </a:lvl2pPr>
            <a:lvl3pPr>
              <a:buClr>
                <a:schemeClr val="bg2"/>
              </a:buClr>
              <a:defRPr sz="2000">
                <a:latin typeface="+mj-lt"/>
              </a:defRPr>
            </a:lvl3pPr>
            <a:lvl4pPr>
              <a:buClr>
                <a:schemeClr val="bg2"/>
              </a:buClr>
              <a:defRPr sz="2000">
                <a:latin typeface="+mj-lt"/>
              </a:defRPr>
            </a:lvl4pPr>
            <a:lvl5pPr>
              <a:buClr>
                <a:schemeClr val="bg2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5432E0DD-CA24-48C8-9AE0-2D183B8E34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819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57029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 w/ Divider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EB2A90-04B9-4F9F-BD73-B2CBCB0A9CBB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974542" y="4071041"/>
            <a:ext cx="2438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E23807-F214-48D3-AE27-FD6E67101F62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788320" y="4071041"/>
            <a:ext cx="2438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B23CA71-920F-4225-9850-7011B611C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9597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 marL="1828800" indent="0">
              <a:buClr>
                <a:srgbClr val="C00000"/>
              </a:buClr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84265879-B87B-43AE-9A42-C6A56C0CDF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3375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2000">
                <a:latin typeface="+mj-lt"/>
              </a:defRPr>
            </a:lvl1pPr>
            <a:lvl2pPr>
              <a:buClr>
                <a:schemeClr val="bg2"/>
              </a:buClr>
              <a:defRPr sz="2000">
                <a:latin typeface="+mj-lt"/>
              </a:defRPr>
            </a:lvl2pPr>
            <a:lvl3pPr>
              <a:buClr>
                <a:schemeClr val="bg2"/>
              </a:buClr>
              <a:defRPr sz="2000">
                <a:latin typeface="+mj-lt"/>
              </a:defRPr>
            </a:lvl3pPr>
            <a:lvl4pPr>
              <a:buClr>
                <a:schemeClr val="bg2"/>
              </a:buClr>
              <a:defRPr sz="2000">
                <a:latin typeface="+mj-lt"/>
              </a:defRPr>
            </a:lvl4pPr>
            <a:lvl5pPr>
              <a:buClr>
                <a:schemeClr val="bg2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432E0DD-CA24-48C8-9AE0-2D183B8E34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819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20251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-34065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2811B0-FBC9-4B5E-A241-BC8F69B3DECB}"/>
              </a:ext>
            </a:extLst>
          </p:cNvPr>
          <p:cNvCxnSpPr>
            <a:cxnSpLocks/>
          </p:cNvCxnSpPr>
          <p:nvPr userDrawn="1"/>
        </p:nvCxnSpPr>
        <p:spPr>
          <a:xfrm>
            <a:off x="0" y="1741713"/>
            <a:ext cx="121920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2D96F3-864D-4C9B-A3E2-F2987881404D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584957"/>
            <a:ext cx="12261669" cy="49639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3CA71-920F-4225-9850-7011B611C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9597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 marL="1828800" indent="0">
              <a:buClr>
                <a:srgbClr val="C00000"/>
              </a:buClr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4265879-B87B-43AE-9A42-C6A56C0CDF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3375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2000">
                <a:latin typeface="+mj-lt"/>
              </a:defRPr>
            </a:lvl1pPr>
            <a:lvl2pPr>
              <a:buClr>
                <a:schemeClr val="bg2"/>
              </a:buClr>
              <a:defRPr sz="2000">
                <a:latin typeface="+mj-lt"/>
              </a:defRPr>
            </a:lvl2pPr>
            <a:lvl3pPr>
              <a:buClr>
                <a:schemeClr val="bg2"/>
              </a:buClr>
              <a:defRPr sz="2000">
                <a:latin typeface="+mj-lt"/>
              </a:defRPr>
            </a:lvl3pPr>
            <a:lvl4pPr>
              <a:buClr>
                <a:schemeClr val="bg2"/>
              </a:buClr>
              <a:defRPr sz="2000">
                <a:latin typeface="+mj-lt"/>
              </a:defRPr>
            </a:lvl4pPr>
            <a:lvl5pPr>
              <a:buClr>
                <a:schemeClr val="bg2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432E0DD-CA24-48C8-9AE0-2D183B8E34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819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3935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loyee 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5E637B-8851-41C8-A5B4-84AF4F70E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99755"/>
            <a:ext cx="12192001" cy="69494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4EC4D6-B98B-4D72-8845-54C3C32C3619}"/>
              </a:ext>
            </a:extLst>
          </p:cNvPr>
          <p:cNvSpPr/>
          <p:nvPr userDrawn="1"/>
        </p:nvSpPr>
        <p:spPr>
          <a:xfrm>
            <a:off x="10040" y="-99756"/>
            <a:ext cx="12192001" cy="6949443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45000">
                <a:schemeClr val="bg2">
                  <a:lumMod val="100000"/>
                  <a:alpha val="65000"/>
                </a:schemeClr>
              </a:gs>
              <a:gs pos="93000">
                <a:schemeClr val="accent3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F08CDD-8B55-44A5-A752-6898138F8F1B}"/>
              </a:ext>
            </a:extLst>
          </p:cNvPr>
          <p:cNvSpPr/>
          <p:nvPr userDrawn="1"/>
        </p:nvSpPr>
        <p:spPr>
          <a:xfrm>
            <a:off x="5382741" y="2560090"/>
            <a:ext cx="723300" cy="723300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38B923-B4CF-4196-B96C-6FF8C03ACF51}"/>
              </a:ext>
            </a:extLst>
          </p:cNvPr>
          <p:cNvSpPr txBox="1"/>
          <p:nvPr userDrawn="1"/>
        </p:nvSpPr>
        <p:spPr>
          <a:xfrm>
            <a:off x="6313819" y="2737074"/>
            <a:ext cx="7182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00" cap="all" spc="90" baseline="0">
                <a:solidFill>
                  <a:schemeClr val="bg1"/>
                </a:solidFill>
                <a:latin typeface="+mj-lt"/>
              </a:rPr>
              <a:t>1800 Perimeter Park Morrisville, NC 27560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AF443A-99BE-4275-BB76-E9FFBE04E072}"/>
              </a:ext>
            </a:extLst>
          </p:cNvPr>
          <p:cNvSpPr/>
          <p:nvPr userDrawn="1"/>
        </p:nvSpPr>
        <p:spPr>
          <a:xfrm>
            <a:off x="5382741" y="4306840"/>
            <a:ext cx="723300" cy="723300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974C5F-F32E-4325-B946-685AF7D3B447}"/>
              </a:ext>
            </a:extLst>
          </p:cNvPr>
          <p:cNvSpPr txBox="1"/>
          <p:nvPr userDrawn="1"/>
        </p:nvSpPr>
        <p:spPr>
          <a:xfrm>
            <a:off x="6313819" y="4483824"/>
            <a:ext cx="544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00" cap="all" spc="90" baseline="0">
                <a:solidFill>
                  <a:schemeClr val="bg1"/>
                </a:solidFill>
                <a:latin typeface="+mj-lt"/>
              </a:rPr>
              <a:t>www.fastlaneus.com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1393364-382A-469D-9527-B65FDC64A5F6}"/>
              </a:ext>
            </a:extLst>
          </p:cNvPr>
          <p:cNvSpPr/>
          <p:nvPr userDrawn="1"/>
        </p:nvSpPr>
        <p:spPr>
          <a:xfrm>
            <a:off x="5382741" y="5180215"/>
            <a:ext cx="723300" cy="723300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B572F0-A820-4A28-844C-9A43EC339EAD}"/>
              </a:ext>
            </a:extLst>
          </p:cNvPr>
          <p:cNvSpPr/>
          <p:nvPr userDrawn="1"/>
        </p:nvSpPr>
        <p:spPr>
          <a:xfrm>
            <a:off x="5382741" y="3433465"/>
            <a:ext cx="723300" cy="723300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phic 26" descr="Marker">
            <a:extLst>
              <a:ext uri="{FF2B5EF4-FFF2-40B4-BE49-F238E27FC236}">
                <a16:creationId xmlns:a16="http://schemas.microsoft.com/office/drawing/2014/main" id="{F1B06A83-FA15-4366-B87F-AFF70E682C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7014" y="2624363"/>
            <a:ext cx="594754" cy="594754"/>
          </a:xfrm>
          <a:prstGeom prst="rect">
            <a:avLst/>
          </a:prstGeom>
        </p:spPr>
      </p:pic>
      <p:pic>
        <p:nvPicPr>
          <p:cNvPr id="29" name="Graphic 28" descr="Envelope">
            <a:extLst>
              <a:ext uri="{FF2B5EF4-FFF2-40B4-BE49-F238E27FC236}">
                <a16:creationId xmlns:a16="http://schemas.microsoft.com/office/drawing/2014/main" id="{4913B072-98D4-400F-928C-175CC85566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67281" y="3518005"/>
            <a:ext cx="554221" cy="554221"/>
          </a:xfrm>
          <a:prstGeom prst="rect">
            <a:avLst/>
          </a:prstGeom>
        </p:spPr>
      </p:pic>
      <p:pic>
        <p:nvPicPr>
          <p:cNvPr id="31" name="Graphic 30" descr="Receiver">
            <a:extLst>
              <a:ext uri="{FF2B5EF4-FFF2-40B4-BE49-F238E27FC236}">
                <a16:creationId xmlns:a16="http://schemas.microsoft.com/office/drawing/2014/main" id="{26A2A61D-A038-414E-BE27-A2EE6702BA1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95508" y="5292982"/>
            <a:ext cx="497767" cy="497767"/>
          </a:xfrm>
          <a:prstGeom prst="rect">
            <a:avLst/>
          </a:prstGeom>
        </p:spPr>
      </p:pic>
      <p:pic>
        <p:nvPicPr>
          <p:cNvPr id="33" name="Graphic 32" descr="World">
            <a:extLst>
              <a:ext uri="{FF2B5EF4-FFF2-40B4-BE49-F238E27FC236}">
                <a16:creationId xmlns:a16="http://schemas.microsoft.com/office/drawing/2014/main" id="{65E9E7F2-902D-4198-8B2A-791054EF2D9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51716" y="4375815"/>
            <a:ext cx="585350" cy="58535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C5FFB17-6E9F-4E48-94D4-1FE17B43C8C5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86" y="183666"/>
            <a:ext cx="10515600" cy="7722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636486" y="1039093"/>
            <a:ext cx="5400580" cy="500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6426457" y="3610171"/>
            <a:ext cx="5445125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6426456" y="5356921"/>
            <a:ext cx="5445125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9237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+ Discussion /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5E637B-8851-41C8-A5B4-84AF4F70E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99755"/>
            <a:ext cx="12192001" cy="69494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4EC4D6-B98B-4D72-8845-54C3C32C3619}"/>
              </a:ext>
            </a:extLst>
          </p:cNvPr>
          <p:cNvSpPr/>
          <p:nvPr userDrawn="1"/>
        </p:nvSpPr>
        <p:spPr>
          <a:xfrm>
            <a:off x="-1" y="-91443"/>
            <a:ext cx="12192001" cy="6949443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45000">
                <a:schemeClr val="bg2">
                  <a:lumMod val="100000"/>
                  <a:alpha val="65000"/>
                </a:schemeClr>
              </a:gs>
              <a:gs pos="93000">
                <a:schemeClr val="accent3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4B100C-65C1-4416-BE4E-86846E6BF131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8608CF-BD80-446C-90AC-954E32A16235}"/>
              </a:ext>
            </a:extLst>
          </p:cNvPr>
          <p:cNvSpPr txBox="1"/>
          <p:nvPr userDrawn="1"/>
        </p:nvSpPr>
        <p:spPr>
          <a:xfrm>
            <a:off x="1034877" y="841224"/>
            <a:ext cx="4330645" cy="1778382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Questions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discussion</a:t>
            </a:r>
          </a:p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56BDF2-C2D7-4CF0-A525-12FB95FDE399}"/>
              </a:ext>
            </a:extLst>
          </p:cNvPr>
          <p:cNvSpPr txBox="1"/>
          <p:nvPr userDrawn="1"/>
        </p:nvSpPr>
        <p:spPr>
          <a:xfrm>
            <a:off x="8233898" y="4297108"/>
            <a:ext cx="4330645" cy="1778382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Next steps</a:t>
            </a:r>
          </a:p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0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ic Section/Title Page with r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46541B-59E7-4AA1-8E92-B95782CBA7B8}"/>
              </a:ext>
            </a:extLst>
          </p:cNvPr>
          <p:cNvSpPr/>
          <p:nvPr userDrawn="1"/>
        </p:nvSpPr>
        <p:spPr>
          <a:xfrm>
            <a:off x="0" y="-99754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accent3"/>
              </a:gs>
              <a:gs pos="98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DF7D1353-C86E-4C05-A3F2-525E04E900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803" y="2516726"/>
            <a:ext cx="8096394" cy="1305466"/>
          </a:xfrm>
          <a:prstGeom prst="rect">
            <a:avLst/>
          </a:prstGeom>
        </p:spPr>
        <p:txBody>
          <a:bodyPr lIns="91440" tIns="0" rIns="91440" bIns="0" anchor="ctr" anchorCtr="0">
            <a:noAutofit/>
          </a:bodyPr>
          <a:lstStyle>
            <a:lvl1pPr marL="0" indent="0" algn="ctr">
              <a:buFontTx/>
              <a:buNone/>
              <a:defRPr sz="4400" cap="all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CAACF5-8CEC-44A2-8839-AB0593CB4110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7B0CDFD-E899-4AFD-9B4F-639EBDE7D6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7803" y="3822192"/>
            <a:ext cx="8096394" cy="906734"/>
          </a:xfrm>
          <a:prstGeom prst="rect">
            <a:avLst/>
          </a:prstGeom>
        </p:spPr>
        <p:txBody>
          <a:bodyPr lIns="91440" tIns="0" rIns="91440" bIns="0" anchor="ctr" anchorCtr="0">
            <a:noAutofit/>
          </a:bodyPr>
          <a:lstStyle>
            <a:lvl1pPr marL="0" indent="0" algn="ctr">
              <a:buFontTx/>
              <a:buNone/>
              <a:defRPr sz="240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26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600364" y="2475345"/>
            <a:ext cx="10972800" cy="2091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/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17" y="4910635"/>
            <a:ext cx="3392894" cy="51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95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600364" y="2475345"/>
            <a:ext cx="10972800" cy="2091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/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17" y="4910635"/>
            <a:ext cx="3392894" cy="51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77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ing Moving Gradient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ilent Track to Trigger Animation">
            <a:hlinkClick r:id="" action="ppaction://media"/>
            <a:extLst>
              <a:ext uri="{FF2B5EF4-FFF2-40B4-BE49-F238E27FC236}">
                <a16:creationId xmlns:a16="http://schemas.microsoft.com/office/drawing/2014/main" id="{69BD2BE3-DAC5-48AA-A4CF-A90064080F80}"/>
              </a:ext>
            </a:extLst>
          </p:cNvPr>
          <p:cNvPicPr>
            <a:picLocks noChangeAspect="1"/>
          </p:cNvPicPr>
          <p:nvPr userDrawn="1">
            <a:audioFile r:link="rId1"/>
            <p:extLst>
              <p:ext uri="{DAA4B4D4-6D71-4841-9C94-3DE7FCFB9230}">
                <p14:media xmlns:p14="http://schemas.microsoft.com/office/powerpoint/2010/main" r:embed="rId2">
                  <p14:trim end="823.365"/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6782" y="6355081"/>
            <a:ext cx="609600" cy="609600"/>
          </a:xfrm>
          <a:prstGeom prst="rect">
            <a:avLst/>
          </a:prstGeom>
        </p:spPr>
      </p:pic>
      <p:sp>
        <p:nvSpPr>
          <p:cNvPr id="38" name="middle dark">
            <a:extLst>
              <a:ext uri="{FF2B5EF4-FFF2-40B4-BE49-F238E27FC236}">
                <a16:creationId xmlns:a16="http://schemas.microsoft.com/office/drawing/2014/main" id="{517CB609-4ECB-4C50-961A-8AFE856D09F3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99000">
                <a:schemeClr val="bg2"/>
              </a:gs>
              <a:gs pos="0">
                <a:schemeClr val="bg2">
                  <a:lumMod val="100000"/>
                </a:schemeClr>
              </a:gs>
              <a:gs pos="48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bottom right dark">
            <a:extLst>
              <a:ext uri="{FF2B5EF4-FFF2-40B4-BE49-F238E27FC236}">
                <a16:creationId xmlns:a16="http://schemas.microsoft.com/office/drawing/2014/main" id="{37A74D59-9BF1-41F0-9A30-C6F6CAF9E812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op left dark">
            <a:extLst>
              <a:ext uri="{FF2B5EF4-FFF2-40B4-BE49-F238E27FC236}">
                <a16:creationId xmlns:a16="http://schemas.microsoft.com/office/drawing/2014/main" id="{42386A45-73FD-4537-B477-A3BF55D64980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bottom right dark">
            <a:extLst>
              <a:ext uri="{FF2B5EF4-FFF2-40B4-BE49-F238E27FC236}">
                <a16:creationId xmlns:a16="http://schemas.microsoft.com/office/drawing/2014/main" id="{15C5F95A-3571-4005-8F38-074F065F4E20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mall Red Line">
            <a:extLst>
              <a:ext uri="{FF2B5EF4-FFF2-40B4-BE49-F238E27FC236}">
                <a16:creationId xmlns:a16="http://schemas.microsoft.com/office/drawing/2014/main" id="{A5DCE20F-D90C-4A35-808E-3AF205D0DD7E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418F29-4BE8-43C1-A8E1-FBC53B9D788F}"/>
              </a:ext>
            </a:extLst>
          </p:cNvPr>
          <p:cNvSpPr txBox="1"/>
          <p:nvPr userDrawn="1"/>
        </p:nvSpPr>
        <p:spPr>
          <a:xfrm>
            <a:off x="1920291" y="3044280"/>
            <a:ext cx="835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Thank you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826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41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22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3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41" bmkName="Bookmark 1"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5" grpId="0" animBg="1"/>
          <p:bldP spid="35" grpId="1" animBg="1"/>
          <p:bldP spid="43" grpId="0" animBg="1"/>
          <p:bldP spid="4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826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>
          <a:xfrm>
            <a:off x="557297" y="2168305"/>
            <a:ext cx="10877212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>
                <a:solidFill>
                  <a:srgbClr val="B125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820" y="6280565"/>
            <a:ext cx="2642359" cy="397696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2811B0-FBC9-4B5E-A241-BC8F69B3DECB}"/>
              </a:ext>
            </a:extLst>
          </p:cNvPr>
          <p:cNvCxnSpPr>
            <a:cxnSpLocks/>
          </p:cNvCxnSpPr>
          <p:nvPr userDrawn="1"/>
        </p:nvCxnSpPr>
        <p:spPr>
          <a:xfrm>
            <a:off x="-69669" y="3546890"/>
            <a:ext cx="12192000" cy="0"/>
          </a:xfrm>
          <a:prstGeom prst="line">
            <a:avLst/>
          </a:prstGeom>
          <a:ln w="38100">
            <a:solidFill>
              <a:srgbClr val="AE1A2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2D96F3-864D-4C9B-A3E2-F2987881404D}"/>
              </a:ext>
            </a:extLst>
          </p:cNvPr>
          <p:cNvCxnSpPr>
            <a:cxnSpLocks/>
          </p:cNvCxnSpPr>
          <p:nvPr userDrawn="1"/>
        </p:nvCxnSpPr>
        <p:spPr>
          <a:xfrm flipV="1">
            <a:off x="-69669" y="3390134"/>
            <a:ext cx="12261669" cy="49639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9963150" y="6375400"/>
            <a:ext cx="2508250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7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-34065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15AC82-4F5C-4E78-AD58-3D202B7D2E85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2B30A78-1E71-4792-B4FF-28F020633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5"/>
            <a:ext cx="9137074" cy="947651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6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DC8E3B0-0850-4063-B52A-AC91C2EF3952}"/>
              </a:ext>
            </a:extLst>
          </p:cNvPr>
          <p:cNvSpPr/>
          <p:nvPr userDrawn="1"/>
        </p:nvSpPr>
        <p:spPr>
          <a:xfrm>
            <a:off x="-4261676" y="-638175"/>
            <a:ext cx="9029700" cy="9029700"/>
          </a:xfrm>
          <a:prstGeom prst="ellipse">
            <a:avLst/>
          </a:prstGeom>
          <a:noFill/>
          <a:ln w="76200">
            <a:solidFill>
              <a:srgbClr val="1E3B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655842"/>
            <a:ext cx="8552652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9C55236-1C67-4A0F-8A1F-97CFAAE2D7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7663" y="2286000"/>
            <a:ext cx="6176962" cy="3865563"/>
          </a:xfrm>
          <a:prstGeom prst="rect">
            <a:avLst/>
          </a:prstGeom>
        </p:spPr>
        <p:txBody>
          <a:bodyPr anchor="ctr" anchorCtr="0"/>
          <a:lstStyle>
            <a:lvl1pPr marL="0" indent="0">
              <a:buClr>
                <a:srgbClr val="AE1A27"/>
              </a:buClr>
              <a:buFont typeface="Arial" panose="020B0604020202020204" pitchFamily="34" charset="0"/>
              <a:buNone/>
              <a:defRPr sz="2000">
                <a:latin typeface="+mj-lt"/>
              </a:defRPr>
            </a:lvl1pPr>
            <a:lvl2pPr marL="685800" indent="-2286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2pPr>
            <a:lvl3pPr marL="1143000" indent="-228600">
              <a:buClr>
                <a:srgbClr val="AE1A27"/>
              </a:buClr>
              <a:buFont typeface="Arial" panose="020B0604020202020204" pitchFamily="34" charset="0"/>
              <a:buChar char="•"/>
              <a:defRPr sz="1800">
                <a:latin typeface="+mj-lt"/>
              </a:defRPr>
            </a:lvl3pPr>
            <a:lvl4pPr marL="1600200" indent="-228600">
              <a:buClr>
                <a:srgbClr val="AE1A27"/>
              </a:buClr>
              <a:buFont typeface="Arial" panose="020B0604020202020204" pitchFamily="34" charset="0"/>
              <a:buChar char="•"/>
              <a:defRPr sz="1600">
                <a:latin typeface="+mj-lt"/>
              </a:defRPr>
            </a:lvl4pPr>
            <a:lvl5pPr marL="2057400" indent="-228600">
              <a:buClr>
                <a:srgbClr val="AE1A27"/>
              </a:buClr>
              <a:buFont typeface="Arial" panose="020B0604020202020204" pitchFamily="34" charset="0"/>
              <a:buChar char="•"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437EB84-F167-4B2F-B928-9F6738D1C6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00" y="1044721"/>
            <a:ext cx="6811963" cy="617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 b="0" cap="all" baseline="0">
                <a:solidFill>
                  <a:srgbClr val="AE1A27"/>
                </a:solidFill>
                <a:latin typeface="+mj-lt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D5AFEFD-E39B-44AB-A080-ACF272DFF1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2505456"/>
            <a:ext cx="3035173" cy="320711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9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040D52E-EDB6-4183-9567-6710CA68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093C64-7DF3-4DC0-98C1-C36A2E6CAA11}"/>
              </a:ext>
            </a:extLst>
          </p:cNvPr>
          <p:cNvSpPr/>
          <p:nvPr userDrawn="1"/>
        </p:nvSpPr>
        <p:spPr>
          <a:xfrm>
            <a:off x="0" y="6192412"/>
            <a:ext cx="12192000" cy="66558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66FA47C-CE62-453B-A12D-81C0B53929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068" y="1905599"/>
            <a:ext cx="10972524" cy="373617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4C50D533-3EDF-4D82-8BE7-695291020032}"/>
              </a:ext>
            </a:extLst>
          </p:cNvPr>
          <p:cNvSpPr txBox="1">
            <a:spLocks/>
          </p:cNvSpPr>
          <p:nvPr userDrawn="1"/>
        </p:nvSpPr>
        <p:spPr>
          <a:xfrm>
            <a:off x="9910618" y="6427631"/>
            <a:ext cx="2124256" cy="3102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900" cap="all" spc="9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© Fast Lane 2023</a:t>
            </a:r>
            <a:r>
              <a:rPr lang="en-US" sz="1200" baseline="0">
                <a:solidFill>
                  <a:schemeClr val="bg1"/>
                </a:solidFill>
              </a:rPr>
              <a:t> | </a:t>
            </a:r>
            <a:fld id="{109E8D6B-3006-4030-BD15-7F7ABB6B40D2}" type="slidenum">
              <a:rPr lang="en-US" sz="1200" baseline="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3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Conten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3311F7-E6A4-4431-9C20-EA26428696E5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040D52E-EDB6-4183-9567-6710CA68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093C64-7DF3-4DC0-98C1-C36A2E6CAA11}"/>
              </a:ext>
            </a:extLst>
          </p:cNvPr>
          <p:cNvSpPr/>
          <p:nvPr userDrawn="1"/>
        </p:nvSpPr>
        <p:spPr>
          <a:xfrm>
            <a:off x="0" y="6192412"/>
            <a:ext cx="12192000" cy="66558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5"/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FECAEB1-EBDC-419E-8ADB-95A02BD8CD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068" y="1905599"/>
            <a:ext cx="10972524" cy="373617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C50D533-3EDF-4D82-8BE7-695291020032}"/>
              </a:ext>
            </a:extLst>
          </p:cNvPr>
          <p:cNvSpPr txBox="1">
            <a:spLocks/>
          </p:cNvSpPr>
          <p:nvPr userDrawn="1"/>
        </p:nvSpPr>
        <p:spPr>
          <a:xfrm>
            <a:off x="9910618" y="6427631"/>
            <a:ext cx="2124256" cy="3102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900" cap="all" spc="9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© Fast Lane 2023</a:t>
            </a:r>
            <a:r>
              <a:rPr lang="en-US" sz="1200" baseline="0">
                <a:solidFill>
                  <a:schemeClr val="bg1"/>
                </a:solidFill>
              </a:rPr>
              <a:t> | </a:t>
            </a:r>
            <a:fld id="{109E8D6B-3006-4030-BD15-7F7ABB6B40D2}" type="slidenum">
              <a:rPr lang="en-US" sz="1200" baseline="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rge Content Box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53704A-3E24-4B18-8A9F-CB8024DDC3E3}"/>
              </a:ext>
            </a:extLst>
          </p:cNvPr>
          <p:cNvSpPr/>
          <p:nvPr userDrawn="1"/>
        </p:nvSpPr>
        <p:spPr>
          <a:xfrm>
            <a:off x="0" y="6090091"/>
            <a:ext cx="12192000" cy="1119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B81E81-F00C-4184-82A0-B4118F7CC7DD}"/>
              </a:ext>
            </a:extLst>
          </p:cNvPr>
          <p:cNvCxnSpPr>
            <a:cxnSpLocks/>
          </p:cNvCxnSpPr>
          <p:nvPr userDrawn="1"/>
        </p:nvCxnSpPr>
        <p:spPr>
          <a:xfrm>
            <a:off x="0" y="5922142"/>
            <a:ext cx="12277493" cy="505417"/>
          </a:xfrm>
          <a:prstGeom prst="line">
            <a:avLst/>
          </a:prstGeom>
          <a:ln w="19050">
            <a:solidFill>
              <a:srgbClr val="1E3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E6461701-1AB7-47D9-BA0A-8A30E6C1DF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068" y="1918938"/>
            <a:ext cx="10974845" cy="377770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54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rge Content Box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53704A-3E24-4B18-8A9F-CB8024DDC3E3}"/>
              </a:ext>
            </a:extLst>
          </p:cNvPr>
          <p:cNvSpPr/>
          <p:nvPr userDrawn="1"/>
        </p:nvSpPr>
        <p:spPr>
          <a:xfrm>
            <a:off x="0" y="6090091"/>
            <a:ext cx="12192000" cy="1119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B81E81-F00C-4184-82A0-B4118F7CC7DD}"/>
              </a:ext>
            </a:extLst>
          </p:cNvPr>
          <p:cNvCxnSpPr>
            <a:cxnSpLocks/>
          </p:cNvCxnSpPr>
          <p:nvPr userDrawn="1"/>
        </p:nvCxnSpPr>
        <p:spPr>
          <a:xfrm>
            <a:off x="0" y="5922142"/>
            <a:ext cx="12277493" cy="505417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6461701-1AB7-47D9-BA0A-8A30E6C1DF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068" y="1918938"/>
            <a:ext cx="10974845" cy="377770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20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5FFB17-6E9F-4E48-94D4-1FE17B43C8C5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AE1A27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C50D533-3EDF-4D82-8BE7-695291020032}"/>
              </a:ext>
            </a:extLst>
          </p:cNvPr>
          <p:cNvSpPr txBox="1">
            <a:spLocks/>
          </p:cNvSpPr>
          <p:nvPr userDrawn="1"/>
        </p:nvSpPr>
        <p:spPr>
          <a:xfrm>
            <a:off x="9910618" y="6427631"/>
            <a:ext cx="2124256" cy="3102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900" cap="all" spc="9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© Fast Lane 2023</a:t>
            </a:r>
            <a:r>
              <a:rPr lang="en-US" sz="1200" baseline="0"/>
              <a:t> | </a:t>
            </a:r>
            <a:fld id="{109E8D6B-3006-4030-BD15-7F7ABB6B40D2}" type="slidenum">
              <a:rPr lang="en-US" sz="1200" baseline="0" smtClean="0"/>
              <a:t>‹#›</a:t>
            </a:fld>
            <a:endParaRPr lang="en-US" sz="12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0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26" r:id="rId2"/>
    <p:sldLayoutId id="2147483749" r:id="rId3"/>
    <p:sldLayoutId id="2147483650" r:id="rId4"/>
    <p:sldLayoutId id="2147483750" r:id="rId5"/>
    <p:sldLayoutId id="2147483707" r:id="rId6"/>
    <p:sldLayoutId id="2147483714" r:id="rId7"/>
    <p:sldLayoutId id="2147483712" r:id="rId8"/>
    <p:sldLayoutId id="2147483716" r:id="rId9"/>
    <p:sldLayoutId id="2147483713" r:id="rId10"/>
    <p:sldLayoutId id="2147483741" r:id="rId11"/>
    <p:sldLayoutId id="2147483721" r:id="rId12"/>
    <p:sldLayoutId id="2147483722" r:id="rId13"/>
    <p:sldLayoutId id="2147483719" r:id="rId14"/>
    <p:sldLayoutId id="2147483723" r:id="rId15"/>
    <p:sldLayoutId id="2147483724" r:id="rId16"/>
    <p:sldLayoutId id="2147483717" r:id="rId17"/>
    <p:sldLayoutId id="2147483753" r:id="rId18"/>
    <p:sldLayoutId id="2147483740" r:id="rId19"/>
    <p:sldLayoutId id="2147483751" r:id="rId20"/>
    <p:sldLayoutId id="2147483752" r:id="rId21"/>
    <p:sldLayoutId id="2147483731" r:id="rId2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B497DCE-C5D6-7B62-38EE-84BE632E3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8483" y="0"/>
            <a:ext cx="8893466" cy="1305466"/>
          </a:xfrm>
        </p:spPr>
        <p:txBody>
          <a:bodyPr/>
          <a:lstStyle/>
          <a:p>
            <a:r>
              <a:rPr lang="en-US" dirty="0"/>
              <a:t>Upgrading </a:t>
            </a:r>
            <a:endParaRPr 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7DD62F-4614-F1B5-CF91-9FA77D7577A7}"/>
              </a:ext>
            </a:extLst>
          </p:cNvPr>
          <p:cNvSpPr txBox="1"/>
          <p:nvPr/>
        </p:nvSpPr>
        <p:spPr>
          <a:xfrm>
            <a:off x="998483" y="1476932"/>
            <a:ext cx="1019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3600" dirty="0">
                <a:solidFill>
                  <a:schemeClr val="bg1"/>
                </a:solidFill>
              </a:rPr>
              <a:t>Life Cycle Manager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726DAF-1034-662B-0112-C04785D66575}"/>
              </a:ext>
            </a:extLst>
          </p:cNvPr>
          <p:cNvSpPr txBox="1"/>
          <p:nvPr/>
        </p:nvSpPr>
        <p:spPr>
          <a:xfrm>
            <a:off x="998483" y="2667635"/>
            <a:ext cx="1019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>
                <a:solidFill>
                  <a:schemeClr val="bg1"/>
                </a:solidFill>
              </a:rPr>
              <a:t>Recommended</a:t>
            </a:r>
            <a:r>
              <a:rPr lang="nl-NL" sz="3600" dirty="0">
                <a:solidFill>
                  <a:schemeClr val="bg1"/>
                </a:solidFill>
              </a:rPr>
              <a:t> upgrade order</a:t>
            </a:r>
            <a:endParaRPr lang="en-NL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9FD369-A5D1-D1EC-947E-4AC428C3239D}"/>
              </a:ext>
            </a:extLst>
          </p:cNvPr>
          <p:cNvSpPr txBox="1"/>
          <p:nvPr/>
        </p:nvSpPr>
        <p:spPr>
          <a:xfrm>
            <a:off x="998483" y="3808598"/>
            <a:ext cx="1019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Upgrading without internet access</a:t>
            </a:r>
            <a:endParaRPr lang="en-NL" sz="3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BB1D90-3825-4E43-89C2-AC48907714B4}"/>
              </a:ext>
            </a:extLst>
          </p:cNvPr>
          <p:cNvSpPr txBox="1"/>
          <p:nvPr/>
        </p:nvSpPr>
        <p:spPr>
          <a:xfrm>
            <a:off x="998483" y="4734737"/>
            <a:ext cx="1019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>
                <a:solidFill>
                  <a:schemeClr val="bg1"/>
                </a:solidFill>
              </a:rPr>
              <a:t>Licenses</a:t>
            </a:r>
            <a:endParaRPr lang="en-N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69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Upgrading software at a dark site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62E708-E91B-74C1-1C2F-409467783093}"/>
              </a:ext>
            </a:extLst>
          </p:cNvPr>
          <p:cNvSpPr txBox="1"/>
          <p:nvPr/>
        </p:nvSpPr>
        <p:spPr>
          <a:xfrm>
            <a:off x="2054087" y="1393699"/>
            <a:ext cx="4499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/>
              <a:t>Create</a:t>
            </a:r>
            <a:r>
              <a:rPr lang="nl-NL" sz="2400" dirty="0"/>
              <a:t> or </a:t>
            </a:r>
            <a:r>
              <a:rPr lang="nl-NL" sz="2400" dirty="0" err="1"/>
              <a:t>modify</a:t>
            </a:r>
            <a:r>
              <a:rPr lang="nl-NL" sz="2400" dirty="0"/>
              <a:t> MIME types</a:t>
            </a:r>
            <a:endParaRPr lang="en-NL" sz="2400" dirty="0"/>
          </a:p>
        </p:txBody>
      </p:sp>
      <p:pic>
        <p:nvPicPr>
          <p:cNvPr id="6" name="Picture 5" descr="A screenshot of a computer program&#10;&#10;Description automatically generated with low confidence">
            <a:extLst>
              <a:ext uri="{FF2B5EF4-FFF2-40B4-BE49-F238E27FC236}">
                <a16:creationId xmlns:a16="http://schemas.microsoft.com/office/drawing/2014/main" id="{9726F6F3-B67E-1694-5FB6-2865F08B7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8" y="2464904"/>
            <a:ext cx="11182428" cy="270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3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Always update LCM first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F485032-2408-C0B7-492E-54A7CF69F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2" y="1315876"/>
            <a:ext cx="11271672" cy="444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18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Always update LCM first</a:t>
            </a: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B68B317-BEDE-8458-70C4-F1882A346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4" y="1251734"/>
            <a:ext cx="9137074" cy="560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98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Download the software bundle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4A9189D-E63D-2488-3588-18C135116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09" y="1386935"/>
            <a:ext cx="10494985" cy="493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6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Licensing a cluster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D69A1-0AD7-ABE7-F203-C467290833BA}"/>
              </a:ext>
            </a:extLst>
          </p:cNvPr>
          <p:cNvSpPr txBox="1"/>
          <p:nvPr/>
        </p:nvSpPr>
        <p:spPr>
          <a:xfrm>
            <a:off x="2001078" y="1828800"/>
            <a:ext cx="341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Two browser windows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6F46FF-BDC1-805B-B1E7-834656A9E95A}"/>
              </a:ext>
            </a:extLst>
          </p:cNvPr>
          <p:cNvSpPr txBox="1"/>
          <p:nvPr/>
        </p:nvSpPr>
        <p:spPr>
          <a:xfrm>
            <a:off x="848139" y="3059668"/>
            <a:ext cx="70006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i="0" dirty="0">
                <a:solidFill>
                  <a:srgbClr val="000000"/>
                </a:solidFill>
                <a:effectLst/>
              </a:rPr>
              <a:t>One browser window for the Prism Element or </a:t>
            </a:r>
          </a:p>
          <a:p>
            <a:r>
              <a:rPr lang="en-GB" sz="2400" b="0" i="0" dirty="0">
                <a:solidFill>
                  <a:srgbClr val="000000"/>
                </a:solidFill>
                <a:effectLst/>
              </a:rPr>
              <a:t>Prism Central web console</a:t>
            </a:r>
          </a:p>
          <a:p>
            <a:endParaRPr lang="en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B19591-E344-C078-0098-4D838E412965}"/>
              </a:ext>
            </a:extLst>
          </p:cNvPr>
          <p:cNvSpPr txBox="1"/>
          <p:nvPr/>
        </p:nvSpPr>
        <p:spPr>
          <a:xfrm>
            <a:off x="848139" y="4210180"/>
            <a:ext cx="88376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i="0" dirty="0">
                <a:solidFill>
                  <a:srgbClr val="000000"/>
                </a:solidFill>
                <a:effectLst/>
              </a:rPr>
              <a:t>One browser window on an internet-connected machine </a:t>
            </a:r>
          </a:p>
          <a:p>
            <a:r>
              <a:rPr lang="en-GB" sz="2400" dirty="0">
                <a:solidFill>
                  <a:srgbClr val="000000"/>
                </a:solidFill>
              </a:rPr>
              <a:t>for the Nutanix Portal</a:t>
            </a:r>
            <a:endParaRPr lang="en-GB" sz="2400" b="0" i="0" dirty="0">
              <a:solidFill>
                <a:srgbClr val="000000"/>
              </a:solidFill>
              <a:effectLst/>
            </a:endParaRP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664495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Licensing a cluster</a:t>
            </a: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D1320D0-EB9F-7AAB-46E6-892D08C0E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14" y="1847850"/>
            <a:ext cx="9240387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7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Licensing a cluster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7629C91-56F6-ED10-F99A-F94B3F3B7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8" y="1944773"/>
            <a:ext cx="10304779" cy="371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36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5014C3-2E0D-F0BF-80A7-1AF48C33A510}"/>
              </a:ext>
            </a:extLst>
          </p:cNvPr>
          <p:cNvSpPr txBox="1"/>
          <p:nvPr/>
        </p:nvSpPr>
        <p:spPr>
          <a:xfrm>
            <a:off x="1172816" y="1608413"/>
            <a:ext cx="1015779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2400" b="0" i="0" dirty="0">
                <a:solidFill>
                  <a:srgbClr val="000000"/>
                </a:solidFill>
                <a:effectLst/>
                <a:latin typeface="+mj-lt"/>
              </a:rPr>
              <a:t>In this module, you learned:</a:t>
            </a:r>
          </a:p>
          <a:p>
            <a:pPr algn="l" fontAlgn="base"/>
            <a:endParaRPr lang="en-GB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+mj-lt"/>
              </a:rPr>
              <a:t>What Life Cycle Manager (LCM) is and how is simplifies the upgrade process.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+mj-lt"/>
              </a:rPr>
              <a:t>How to explore the LCM dashboard.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+mj-lt"/>
              </a:rPr>
              <a:t>What the recommended upgrade order is.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+mj-lt"/>
              </a:rPr>
              <a:t>How to upgrade clusters with and without internet access.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+mj-lt"/>
              </a:rPr>
              <a:t>How to license a cluster.</a:t>
            </a:r>
          </a:p>
        </p:txBody>
      </p:sp>
    </p:spTree>
    <p:extLst>
      <p:ext uri="{BB962C8B-B14F-4D97-AF65-F5344CB8AC3E}">
        <p14:creationId xmlns:p14="http://schemas.microsoft.com/office/powerpoint/2010/main" val="75902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What is LCM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41EEA5-75EF-44E7-A20A-166EDCDF6BB9}"/>
              </a:ext>
            </a:extLst>
          </p:cNvPr>
          <p:cNvSpPr txBox="1"/>
          <p:nvPr/>
        </p:nvSpPr>
        <p:spPr>
          <a:xfrm>
            <a:off x="1868555" y="1838739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/>
            <a:r>
              <a:rPr lang="en-GB" sz="3600" i="0" dirty="0">
                <a:solidFill>
                  <a:srgbClr val="000000"/>
                </a:solidFill>
                <a:effectLst/>
              </a:rPr>
              <a:t>LCM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BA76B-F02E-1227-40C9-C3DDCA64E0C9}"/>
              </a:ext>
            </a:extLst>
          </p:cNvPr>
          <p:cNvSpPr txBox="1"/>
          <p:nvPr/>
        </p:nvSpPr>
        <p:spPr>
          <a:xfrm>
            <a:off x="2650433" y="2782669"/>
            <a:ext cx="7588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/>
            <a:r>
              <a:rPr lang="en-GB" sz="2400" dirty="0">
                <a:solidFill>
                  <a:srgbClr val="000000"/>
                </a:solidFill>
              </a:rPr>
              <a:t>Determines software and firmware dependencies</a:t>
            </a:r>
            <a:endParaRPr lang="en-GB" sz="24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8C24DA-5104-331C-09AB-1173283C05F0}"/>
              </a:ext>
            </a:extLst>
          </p:cNvPr>
          <p:cNvSpPr txBox="1"/>
          <p:nvPr/>
        </p:nvSpPr>
        <p:spPr>
          <a:xfrm>
            <a:off x="2650433" y="3541933"/>
            <a:ext cx="7681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/>
            <a:r>
              <a:rPr lang="en-GB" sz="2400" i="0" dirty="0">
                <a:solidFill>
                  <a:srgbClr val="000000"/>
                </a:solidFill>
                <a:effectLst/>
              </a:rPr>
              <a:t>Automates the entire upgra</a:t>
            </a:r>
            <a:r>
              <a:rPr lang="en-GB" sz="2400" dirty="0">
                <a:solidFill>
                  <a:srgbClr val="000000"/>
                </a:solidFill>
              </a:rPr>
              <a:t>de process on all hosts</a:t>
            </a:r>
            <a:endParaRPr lang="en-GB" sz="24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717EB-D985-7A0F-9B10-70EE39CB85EF}"/>
              </a:ext>
            </a:extLst>
          </p:cNvPr>
          <p:cNvSpPr txBox="1"/>
          <p:nvPr/>
        </p:nvSpPr>
        <p:spPr>
          <a:xfrm>
            <a:off x="2650433" y="4374951"/>
            <a:ext cx="7039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/>
            <a:r>
              <a:rPr lang="en-GB" sz="2400" i="0" dirty="0">
                <a:solidFill>
                  <a:srgbClr val="000000"/>
                </a:solidFill>
                <a:effectLst/>
              </a:rPr>
              <a:t>No impact on applications of data availability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3F2C3C-317C-4BBA-8565-521CF57F627F}"/>
              </a:ext>
            </a:extLst>
          </p:cNvPr>
          <p:cNvSpPr/>
          <p:nvPr/>
        </p:nvSpPr>
        <p:spPr>
          <a:xfrm>
            <a:off x="2279374" y="2915478"/>
            <a:ext cx="252183" cy="2252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5411A2-A4E6-A4C2-376E-EA875C9781C2}"/>
              </a:ext>
            </a:extLst>
          </p:cNvPr>
          <p:cNvSpPr/>
          <p:nvPr/>
        </p:nvSpPr>
        <p:spPr>
          <a:xfrm>
            <a:off x="2266514" y="3660121"/>
            <a:ext cx="252183" cy="2252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DBA643-101E-4DBC-2288-E24C0C58347B}"/>
              </a:ext>
            </a:extLst>
          </p:cNvPr>
          <p:cNvSpPr/>
          <p:nvPr/>
        </p:nvSpPr>
        <p:spPr>
          <a:xfrm>
            <a:off x="2266513" y="4493139"/>
            <a:ext cx="252183" cy="2252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36836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What is LCM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41EEA5-75EF-44E7-A20A-166EDCDF6BB9}"/>
              </a:ext>
            </a:extLst>
          </p:cNvPr>
          <p:cNvSpPr txBox="1"/>
          <p:nvPr/>
        </p:nvSpPr>
        <p:spPr>
          <a:xfrm>
            <a:off x="1868555" y="1838739"/>
            <a:ext cx="2081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/>
            <a:r>
              <a:rPr lang="en-GB" sz="3600" i="0" dirty="0">
                <a:solidFill>
                  <a:srgbClr val="000000"/>
                </a:solidFill>
                <a:effectLst/>
              </a:rPr>
              <a:t>Features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BA76B-F02E-1227-40C9-C3DDCA64E0C9}"/>
              </a:ext>
            </a:extLst>
          </p:cNvPr>
          <p:cNvSpPr txBox="1"/>
          <p:nvPr/>
        </p:nvSpPr>
        <p:spPr>
          <a:xfrm>
            <a:off x="2650433" y="2782669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/>
            <a:r>
              <a:rPr lang="en-GB" sz="2400" dirty="0">
                <a:solidFill>
                  <a:srgbClr val="000000"/>
                </a:solidFill>
              </a:rPr>
              <a:t>Self-Managing</a:t>
            </a:r>
            <a:endParaRPr lang="en-GB" sz="24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8C24DA-5104-331C-09AB-1173283C05F0}"/>
              </a:ext>
            </a:extLst>
          </p:cNvPr>
          <p:cNvSpPr txBox="1"/>
          <p:nvPr/>
        </p:nvSpPr>
        <p:spPr>
          <a:xfrm>
            <a:off x="2650433" y="3541933"/>
            <a:ext cx="2720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/>
            <a:r>
              <a:rPr lang="en-GB" sz="2400" i="0" dirty="0">
                <a:solidFill>
                  <a:srgbClr val="000000"/>
                </a:solidFill>
                <a:effectLst/>
              </a:rPr>
              <a:t>Dark Site Support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717EB-D985-7A0F-9B10-70EE39CB85EF}"/>
              </a:ext>
            </a:extLst>
          </p:cNvPr>
          <p:cNvSpPr txBox="1"/>
          <p:nvPr/>
        </p:nvSpPr>
        <p:spPr>
          <a:xfrm>
            <a:off x="2650433" y="4374951"/>
            <a:ext cx="3292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/>
            <a:r>
              <a:rPr lang="en-GB" sz="2400" i="0" dirty="0">
                <a:solidFill>
                  <a:srgbClr val="000000"/>
                </a:solidFill>
                <a:effectLst/>
              </a:rPr>
              <a:t>Upgrade Pre-Checks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3F2C3C-317C-4BBA-8565-521CF57F627F}"/>
              </a:ext>
            </a:extLst>
          </p:cNvPr>
          <p:cNvSpPr/>
          <p:nvPr/>
        </p:nvSpPr>
        <p:spPr>
          <a:xfrm>
            <a:off x="2279374" y="2915478"/>
            <a:ext cx="252183" cy="2252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5411A2-A4E6-A4C2-376E-EA875C9781C2}"/>
              </a:ext>
            </a:extLst>
          </p:cNvPr>
          <p:cNvSpPr/>
          <p:nvPr/>
        </p:nvSpPr>
        <p:spPr>
          <a:xfrm>
            <a:off x="2266514" y="3660121"/>
            <a:ext cx="252183" cy="2252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DBA643-101E-4DBC-2288-E24C0C58347B}"/>
              </a:ext>
            </a:extLst>
          </p:cNvPr>
          <p:cNvSpPr/>
          <p:nvPr/>
        </p:nvSpPr>
        <p:spPr>
          <a:xfrm>
            <a:off x="2266513" y="4493139"/>
            <a:ext cx="252183" cy="2252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60273A-F0C7-3A0C-4748-E1E1169D5D7B}"/>
              </a:ext>
            </a:extLst>
          </p:cNvPr>
          <p:cNvSpPr txBox="1"/>
          <p:nvPr/>
        </p:nvSpPr>
        <p:spPr>
          <a:xfrm>
            <a:off x="2650433" y="5178649"/>
            <a:ext cx="27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/>
            <a:r>
              <a:rPr lang="en-GB" sz="2400" i="0" dirty="0">
                <a:solidFill>
                  <a:srgbClr val="000000"/>
                </a:solidFill>
                <a:effectLst/>
              </a:rPr>
              <a:t>Secure By Design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021B00-0D1D-1316-E96D-14321A93D3CF}"/>
              </a:ext>
            </a:extLst>
          </p:cNvPr>
          <p:cNvSpPr/>
          <p:nvPr/>
        </p:nvSpPr>
        <p:spPr>
          <a:xfrm>
            <a:off x="2266513" y="5296837"/>
            <a:ext cx="252183" cy="2252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7381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What is LCM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41EEA5-75EF-44E7-A20A-166EDCDF6BB9}"/>
              </a:ext>
            </a:extLst>
          </p:cNvPr>
          <p:cNvSpPr txBox="1"/>
          <p:nvPr/>
        </p:nvSpPr>
        <p:spPr>
          <a:xfrm>
            <a:off x="1868555" y="1838739"/>
            <a:ext cx="4966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/>
            <a:r>
              <a:rPr lang="en-GB" sz="3600" i="0" dirty="0">
                <a:solidFill>
                  <a:srgbClr val="000000"/>
                </a:solidFill>
                <a:effectLst/>
              </a:rPr>
              <a:t>Dashboard : five tabs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BA76B-F02E-1227-40C9-C3DDCA64E0C9}"/>
              </a:ext>
            </a:extLst>
          </p:cNvPr>
          <p:cNvSpPr txBox="1"/>
          <p:nvPr/>
        </p:nvSpPr>
        <p:spPr>
          <a:xfrm>
            <a:off x="2650433" y="2782669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/>
            <a:r>
              <a:rPr lang="en-GB" sz="2400" dirty="0">
                <a:solidFill>
                  <a:srgbClr val="000000"/>
                </a:solidFill>
              </a:rPr>
              <a:t>Best Practices</a:t>
            </a:r>
            <a:endParaRPr lang="en-GB" sz="24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8C24DA-5104-331C-09AB-1173283C05F0}"/>
              </a:ext>
            </a:extLst>
          </p:cNvPr>
          <p:cNvSpPr txBox="1"/>
          <p:nvPr/>
        </p:nvSpPr>
        <p:spPr>
          <a:xfrm>
            <a:off x="2650433" y="3541933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/>
            <a:r>
              <a:rPr lang="en-GB" sz="2400" i="0" dirty="0">
                <a:solidFill>
                  <a:srgbClr val="000000"/>
                </a:solidFill>
                <a:effectLst/>
              </a:rPr>
              <a:t>Inventory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717EB-D985-7A0F-9B10-70EE39CB85EF}"/>
              </a:ext>
            </a:extLst>
          </p:cNvPr>
          <p:cNvSpPr txBox="1"/>
          <p:nvPr/>
        </p:nvSpPr>
        <p:spPr>
          <a:xfrm>
            <a:off x="2650433" y="4374951"/>
            <a:ext cx="144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/>
            <a:r>
              <a:rPr lang="en-GB" sz="2400" dirty="0">
                <a:solidFill>
                  <a:srgbClr val="000000"/>
                </a:solidFill>
              </a:rPr>
              <a:t>Updates</a:t>
            </a:r>
            <a:endParaRPr lang="en-GB" sz="24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3F2C3C-317C-4BBA-8565-521CF57F627F}"/>
              </a:ext>
            </a:extLst>
          </p:cNvPr>
          <p:cNvSpPr/>
          <p:nvPr/>
        </p:nvSpPr>
        <p:spPr>
          <a:xfrm>
            <a:off x="2279374" y="2915478"/>
            <a:ext cx="252183" cy="2252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5411A2-A4E6-A4C2-376E-EA875C9781C2}"/>
              </a:ext>
            </a:extLst>
          </p:cNvPr>
          <p:cNvSpPr/>
          <p:nvPr/>
        </p:nvSpPr>
        <p:spPr>
          <a:xfrm>
            <a:off x="2266514" y="3660121"/>
            <a:ext cx="252183" cy="2252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DBA643-101E-4DBC-2288-E24C0C58347B}"/>
              </a:ext>
            </a:extLst>
          </p:cNvPr>
          <p:cNvSpPr/>
          <p:nvPr/>
        </p:nvSpPr>
        <p:spPr>
          <a:xfrm>
            <a:off x="2266513" y="4493139"/>
            <a:ext cx="252183" cy="2252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60273A-F0C7-3A0C-4748-E1E1169D5D7B}"/>
              </a:ext>
            </a:extLst>
          </p:cNvPr>
          <p:cNvSpPr txBox="1"/>
          <p:nvPr/>
        </p:nvSpPr>
        <p:spPr>
          <a:xfrm>
            <a:off x="2650433" y="5178649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/>
            <a:r>
              <a:rPr lang="en-GB" sz="2400" i="0" dirty="0">
                <a:solidFill>
                  <a:srgbClr val="000000"/>
                </a:solidFill>
                <a:effectLst/>
              </a:rPr>
              <a:t>Settings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021B00-0D1D-1316-E96D-14321A93D3CF}"/>
              </a:ext>
            </a:extLst>
          </p:cNvPr>
          <p:cNvSpPr/>
          <p:nvPr/>
        </p:nvSpPr>
        <p:spPr>
          <a:xfrm>
            <a:off x="2266513" y="5296837"/>
            <a:ext cx="252183" cy="2252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74AD5F-4C5A-C8B1-91DC-8E41D0EDA799}"/>
              </a:ext>
            </a:extLst>
          </p:cNvPr>
          <p:cNvSpPr txBox="1"/>
          <p:nvPr/>
        </p:nvSpPr>
        <p:spPr>
          <a:xfrm>
            <a:off x="2663294" y="5869702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/>
            <a:r>
              <a:rPr lang="en-GB" sz="2400" i="0" dirty="0">
                <a:solidFill>
                  <a:srgbClr val="000000"/>
                </a:solidFill>
                <a:effectLst/>
              </a:rPr>
              <a:t>Direct Uploads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AADE89-2E62-8910-379D-49A736E3F0DB}"/>
              </a:ext>
            </a:extLst>
          </p:cNvPr>
          <p:cNvSpPr/>
          <p:nvPr/>
        </p:nvSpPr>
        <p:spPr>
          <a:xfrm>
            <a:off x="2279374" y="5987890"/>
            <a:ext cx="252183" cy="2252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3FD36F-4E46-85B3-155F-45643F8DEDBD}"/>
              </a:ext>
            </a:extLst>
          </p:cNvPr>
          <p:cNvCxnSpPr>
            <a:cxnSpLocks/>
          </p:cNvCxnSpPr>
          <p:nvPr/>
        </p:nvCxnSpPr>
        <p:spPr>
          <a:xfrm flipH="1">
            <a:off x="5190605" y="6100533"/>
            <a:ext cx="905395" cy="0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6F75293-A42E-BCEA-CFDD-CF960F5E00B3}"/>
              </a:ext>
            </a:extLst>
          </p:cNvPr>
          <p:cNvSpPr txBox="1"/>
          <p:nvPr/>
        </p:nvSpPr>
        <p:spPr>
          <a:xfrm>
            <a:off x="6400800" y="5915867"/>
            <a:ext cx="2637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Only in Prism Element</a:t>
            </a:r>
          </a:p>
        </p:txBody>
      </p:sp>
    </p:spTree>
    <p:extLst>
      <p:ext uri="{BB962C8B-B14F-4D97-AF65-F5344CB8AC3E}">
        <p14:creationId xmlns:p14="http://schemas.microsoft.com/office/powerpoint/2010/main" val="4087288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lcm workflow</a:t>
            </a:r>
          </a:p>
        </p:txBody>
      </p:sp>
      <p:pic>
        <p:nvPicPr>
          <p:cNvPr id="15" name="Picture 14" descr="A picture containing text, screenshot, font, diagram&#10;&#10;Description automatically generated">
            <a:extLst>
              <a:ext uri="{FF2B5EF4-FFF2-40B4-BE49-F238E27FC236}">
                <a16:creationId xmlns:a16="http://schemas.microsoft.com/office/drawing/2014/main" id="{FD807305-A013-7143-9ADC-C5C7D6F4F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68" y="1351722"/>
            <a:ext cx="7901884" cy="55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7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Recommended upgrade order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62E708-E91B-74C1-1C2F-409467783093}"/>
              </a:ext>
            </a:extLst>
          </p:cNvPr>
          <p:cNvSpPr txBox="1"/>
          <p:nvPr/>
        </p:nvSpPr>
        <p:spPr>
          <a:xfrm>
            <a:off x="2345635" y="1987826"/>
            <a:ext cx="2988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First : Prism Central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03AAB-55BC-4668-70BF-5A832446991E}"/>
              </a:ext>
            </a:extLst>
          </p:cNvPr>
          <p:cNvSpPr txBox="1"/>
          <p:nvPr/>
        </p:nvSpPr>
        <p:spPr>
          <a:xfrm>
            <a:off x="2345635" y="2763078"/>
            <a:ext cx="3716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Second : Prism Element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F192A7-E7E2-D7C8-25B7-68EA79BB80A2}"/>
              </a:ext>
            </a:extLst>
          </p:cNvPr>
          <p:cNvSpPr txBox="1"/>
          <p:nvPr/>
        </p:nvSpPr>
        <p:spPr>
          <a:xfrm>
            <a:off x="2345635" y="3561521"/>
            <a:ext cx="6482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Third : Remaining services on Prism Central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41E4D3-A3A6-3160-7C67-2989B2E3DF56}"/>
              </a:ext>
            </a:extLst>
          </p:cNvPr>
          <p:cNvSpPr txBox="1"/>
          <p:nvPr/>
        </p:nvSpPr>
        <p:spPr>
          <a:xfrm>
            <a:off x="3276277" y="4073912"/>
            <a:ext cx="6053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Calm, F</a:t>
            </a:r>
            <a:r>
              <a:rPr lang="en-GB" sz="2400" dirty="0" err="1"/>
              <a:t>i</a:t>
            </a:r>
            <a:r>
              <a:rPr lang="en-NL" sz="2400" dirty="0"/>
              <a:t>les, Karbon, Object and so on…</a:t>
            </a:r>
          </a:p>
        </p:txBody>
      </p:sp>
    </p:spTree>
    <p:extLst>
      <p:ext uri="{BB962C8B-B14F-4D97-AF65-F5344CB8AC3E}">
        <p14:creationId xmlns:p14="http://schemas.microsoft.com/office/powerpoint/2010/main" val="4261857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Upgrading software at a dark site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62E708-E91B-74C1-1C2F-409467783093}"/>
              </a:ext>
            </a:extLst>
          </p:cNvPr>
          <p:cNvSpPr txBox="1"/>
          <p:nvPr/>
        </p:nvSpPr>
        <p:spPr>
          <a:xfrm>
            <a:off x="2345635" y="1987826"/>
            <a:ext cx="6950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Prepare your clusters using a local web server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03AAB-55BC-4668-70BF-5A832446991E}"/>
              </a:ext>
            </a:extLst>
          </p:cNvPr>
          <p:cNvSpPr txBox="1"/>
          <p:nvPr/>
        </p:nvSpPr>
        <p:spPr>
          <a:xfrm>
            <a:off x="2345635" y="2763078"/>
            <a:ext cx="433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Update the LCM framework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F192A7-E7E2-D7C8-25B7-68EA79BB80A2}"/>
              </a:ext>
            </a:extLst>
          </p:cNvPr>
          <p:cNvSpPr txBox="1"/>
          <p:nvPr/>
        </p:nvSpPr>
        <p:spPr>
          <a:xfrm>
            <a:off x="2345635" y="3561521"/>
            <a:ext cx="4871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Fetch the LCM software bundle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B40A22-A8AA-7498-372E-11DB9BE25437}"/>
              </a:ext>
            </a:extLst>
          </p:cNvPr>
          <p:cNvSpPr txBox="1"/>
          <p:nvPr/>
        </p:nvSpPr>
        <p:spPr>
          <a:xfrm>
            <a:off x="2345635" y="4304744"/>
            <a:ext cx="4070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Perform Software updates</a:t>
            </a:r>
          </a:p>
        </p:txBody>
      </p:sp>
    </p:spTree>
    <p:extLst>
      <p:ext uri="{BB962C8B-B14F-4D97-AF65-F5344CB8AC3E}">
        <p14:creationId xmlns:p14="http://schemas.microsoft.com/office/powerpoint/2010/main" val="1990145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Upgrading software at a dark site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62E708-E91B-74C1-1C2F-409467783093}"/>
              </a:ext>
            </a:extLst>
          </p:cNvPr>
          <p:cNvSpPr txBox="1"/>
          <p:nvPr/>
        </p:nvSpPr>
        <p:spPr>
          <a:xfrm>
            <a:off x="2054087" y="1393699"/>
            <a:ext cx="6950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Prepare your clusters using a local web server</a:t>
            </a:r>
          </a:p>
        </p:txBody>
      </p:sp>
      <p:pic>
        <p:nvPicPr>
          <p:cNvPr id="8" name="Picture 7" descr="A screenshot of a virtual directory&#10;&#10;Description automatically generated">
            <a:extLst>
              <a:ext uri="{FF2B5EF4-FFF2-40B4-BE49-F238E27FC236}">
                <a16:creationId xmlns:a16="http://schemas.microsoft.com/office/drawing/2014/main" id="{A24D3548-8306-FE8B-F772-595D81B62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1" y="1855364"/>
            <a:ext cx="6215822" cy="504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44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Upgrading software at a dark site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62E708-E91B-74C1-1C2F-409467783093}"/>
              </a:ext>
            </a:extLst>
          </p:cNvPr>
          <p:cNvSpPr txBox="1"/>
          <p:nvPr/>
        </p:nvSpPr>
        <p:spPr>
          <a:xfrm>
            <a:off x="2054087" y="1393699"/>
            <a:ext cx="4054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</a:t>
            </a:r>
            <a:r>
              <a:rPr lang="en-NL" sz="2400" dirty="0"/>
              <a:t>nable directory browsing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85D61E7-4D06-FD4A-4E04-446717A40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" y="2168808"/>
            <a:ext cx="11312413" cy="329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645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YyqErbd7"/>
  <p:tag name="ARTICULATE_SLIDE_COUNT" val="34"/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Fast Lane Color Theme">
      <a:dk1>
        <a:sysClr val="windowText" lastClr="000000"/>
      </a:dk1>
      <a:lt1>
        <a:sysClr val="window" lastClr="FFFFFF"/>
      </a:lt1>
      <a:dk2>
        <a:srgbClr val="590508"/>
      </a:dk2>
      <a:lt2>
        <a:srgbClr val="AE1A27"/>
      </a:lt2>
      <a:accent1>
        <a:srgbClr val="9BACB2"/>
      </a:accent1>
      <a:accent2>
        <a:srgbClr val="D2E2EA"/>
      </a:accent2>
      <a:accent3>
        <a:srgbClr val="1E3B46"/>
      </a:accent3>
      <a:accent4>
        <a:srgbClr val="858383"/>
      </a:accent4>
      <a:accent5>
        <a:srgbClr val="076F8A"/>
      </a:accent5>
      <a:accent6>
        <a:srgbClr val="3D3D3D"/>
      </a:accent6>
      <a:hlink>
        <a:srgbClr val="AE1A27"/>
      </a:hlink>
      <a:folHlink>
        <a:srgbClr val="858383"/>
      </a:folHlink>
    </a:clrScheme>
    <a:fontScheme name="Fast Lane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MPLATE 2020 Training" id="{4362B38B-553E-4B1B-A87E-326954824200}" vid="{03C7A873-681C-467D-AE6D-A56836B3DE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8114185030AD44BBB299CE0D883B7E" ma:contentTypeVersion="10" ma:contentTypeDescription="Create a new document." ma:contentTypeScope="" ma:versionID="f8a5cb076cf68037b7855c19ada45b50">
  <xsd:schema xmlns:xsd="http://www.w3.org/2001/XMLSchema" xmlns:xs="http://www.w3.org/2001/XMLSchema" xmlns:p="http://schemas.microsoft.com/office/2006/metadata/properties" xmlns:ns2="20745e4f-6b77-4442-aede-583cc1daecc0" xmlns:ns3="205f9dfb-fd5a-4eac-94c7-be58fa4aa158" targetNamespace="http://schemas.microsoft.com/office/2006/metadata/properties" ma:root="true" ma:fieldsID="85c33629182651e3fb4d1165a4b0969c" ns2:_="" ns3:_="">
    <xsd:import namespace="20745e4f-6b77-4442-aede-583cc1daecc0"/>
    <xsd:import namespace="205f9dfb-fd5a-4eac-94c7-be58fa4aa1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745e4f-6b77-4442-aede-583cc1dae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f564dcc-d30d-477c-a61d-ad4d61a66d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f9dfb-fd5a-4eac-94c7-be58fa4aa15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154f34-9498-4e03-a657-093fcf9140c1}" ma:internalName="TaxCatchAll" ma:showField="CatchAllData" ma:web="205f9dfb-fd5a-4eac-94c7-be58fa4aa1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ontrol xmlns="http://schemas.microsoft.com/VisualStudio/2011/storyboarding/control">
  <Id Name="1498f2ea-f18d-4b3b-adf9-0dafc7fe178c" Revision="1" Stencil="System.MyShapes" StencilVersion="1.0"/>
</Control>
</file>

<file path=customXml/item4.xml><?xml version="1.0" encoding="utf-8"?>
<Control xmlns="http://schemas.microsoft.com/VisualStudio/2011/storyboarding/control">
  <Id Name="dc60f07d-ddb3-4160-bf20-2e0d9f7877d1" Revision="1" Stencil="System.MyShapes" StencilVersion="1.0"/>
</Control>
</file>

<file path=customXml/item5.xml><?xml version="1.0" encoding="utf-8"?>
<Control xmlns="http://schemas.microsoft.com/VisualStudio/2011/storyboarding/control">
  <Id Name="1498f2ea-f18d-4b3b-adf9-0dafc7fe178c" Revision="1" Stencil="System.MyShapes" StencilVersion="1.0"/>
</Control>
</file>

<file path=customXml/item6.xml><?xml version="1.0" encoding="utf-8"?>
<Control xmlns="http://schemas.microsoft.com/VisualStudio/2011/storyboarding/control">
  <Id Name="dc60f07d-ddb3-4160-bf20-2e0d9f7877d1" Revision="1" Stencil="System.MyShapes" StencilVersion="1.0"/>
</Control>
</file>

<file path=customXml/item7.xml><?xml version="1.0" encoding="utf-8"?>
<Control xmlns="http://schemas.microsoft.com/VisualStudio/2011/storyboarding/control">
  <Id Name="1498f2ea-f18d-4b3b-adf9-0dafc7fe178c" Revision="1" Stencil="System.MyShapes" StencilVersion="1.0"/>
</Control>
</file>

<file path=customXml/item8.xml><?xml version="1.0" encoding="utf-8"?>
<Control xmlns="http://schemas.microsoft.com/VisualStudio/2011/storyboarding/control">
  <Id Name="ab171ecb-ae85-4847-b4e7-00d16549b887" Revision="1" Stencil="System.MyShapes" StencilVersion="1.0"/>
</Control>
</file>

<file path=customXml/item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745e4f-6b77-4442-aede-583cc1daecc0">
      <Terms xmlns="http://schemas.microsoft.com/office/infopath/2007/PartnerControls"/>
    </lcf76f155ced4ddcb4097134ff3c332f>
    <TaxCatchAll xmlns="205f9dfb-fd5a-4eac-94c7-be58fa4aa158" xsi:nil="true"/>
  </documentManagement>
</p:properties>
</file>

<file path=customXml/itemProps1.xml><?xml version="1.0" encoding="utf-8"?>
<ds:datastoreItem xmlns:ds="http://schemas.openxmlformats.org/officeDocument/2006/customXml" ds:itemID="{C9337E19-7339-4B56-BD5B-E540D32BE6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D80447-B11D-4279-BA6A-005263A9EF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745e4f-6b77-4442-aede-583cc1daecc0"/>
    <ds:schemaRef ds:uri="205f9dfb-fd5a-4eac-94c7-be58fa4aa1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4F9BA7-7750-42B2-B413-8C8D236BC23E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EB8D970C-BF2A-493C-88E1-917D51F9B07D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C2EEEA08-5D08-4238-8530-50F4561448AC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F3B18307-07BF-4A53-9209-3184F4BDBCE1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CB4EE9CF-FAAA-4B43-832E-707CB18F5D4D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F8B11371-D9CF-4F55-A324-4C2C5EC820B5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CE2037A3-1BF5-4E2E-A6BC-394F260BD144}">
  <ds:schemaRefs>
    <ds:schemaRef ds:uri="http://schemas.microsoft.com/office/2006/metadata/properties"/>
    <ds:schemaRef ds:uri="http://schemas.microsoft.com/office/infopath/2007/PartnerControls"/>
    <ds:schemaRef ds:uri="959433b9-78c1-4d1f-a75e-0a3798c50e4e"/>
    <ds:schemaRef ds:uri="43f9da51-be8f-4b20-b382-36d7289006be"/>
    <ds:schemaRef ds:uri="797f0267-8ec4-410d-a220-a4e994b6456e"/>
    <ds:schemaRef ds:uri="9acdb5ce-4a98-4adf-a5f4-9fb3aac0d8ce"/>
    <ds:schemaRef ds:uri="20745e4f-6b77-4442-aede-583cc1daecc0"/>
    <ds:schemaRef ds:uri="205f9dfb-fd5a-4eac-94c7-be58fa4aa15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6487</TotalTime>
  <Words>1967</Words>
  <Application>Microsoft Macintosh PowerPoint</Application>
  <PresentationFormat>Widescreen</PresentationFormat>
  <Paragraphs>192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Body</vt:lpstr>
      <vt:lpstr>Calibri</vt:lpstr>
      <vt:lpstr>Century Gothic</vt:lpstr>
      <vt:lpstr>Gotham Light</vt:lpstr>
      <vt:lpstr>merriweather</vt:lpstr>
      <vt:lpstr>var(--font-family-body)</vt:lpstr>
      <vt:lpstr>var(--font-family-head)</vt:lpstr>
      <vt:lpstr>Office Theme</vt:lpstr>
      <vt:lpstr>PowerPoint Presentation</vt:lpstr>
      <vt:lpstr>What is LCM</vt:lpstr>
      <vt:lpstr>What is LCM</vt:lpstr>
      <vt:lpstr>What is LCM</vt:lpstr>
      <vt:lpstr>The lcm workflow</vt:lpstr>
      <vt:lpstr>Recommended upgrade order</vt:lpstr>
      <vt:lpstr>Upgrading software at a dark site</vt:lpstr>
      <vt:lpstr>Upgrading software at a dark site</vt:lpstr>
      <vt:lpstr>Upgrading software at a dark site</vt:lpstr>
      <vt:lpstr>Upgrading software at a dark site</vt:lpstr>
      <vt:lpstr>Always update LCM first</vt:lpstr>
      <vt:lpstr>Always update LCM first</vt:lpstr>
      <vt:lpstr>Download the software bundle</vt:lpstr>
      <vt:lpstr>Licensing a cluster</vt:lpstr>
      <vt:lpstr>Licensing a cluster</vt:lpstr>
      <vt:lpstr>Licensing a cluster</vt:lpstr>
      <vt:lpstr>summary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Watson</dc:creator>
  <cp:lastModifiedBy>peter van der weerd</cp:lastModifiedBy>
  <cp:revision>145</cp:revision>
  <cp:lastPrinted>2023-06-29T12:14:33Z</cp:lastPrinted>
  <dcterms:created xsi:type="dcterms:W3CDTF">2018-08-08T16:01:19Z</dcterms:created>
  <dcterms:modified xsi:type="dcterms:W3CDTF">2023-06-29T12:17:08Z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350D3773-A21B-48B8-8131-890E62BB0FB0</vt:lpwstr>
  </property>
  <property fmtid="{D5CDD505-2E9C-101B-9397-08002B2CF9AE}" pid="3" name="ArticulatePath">
    <vt:lpwstr>FAST LANE PP TEMPLATE + DESIGN GUIDE KM2018</vt:lpwstr>
  </property>
  <property fmtid="{D5CDD505-2E9C-101B-9397-08002B2CF9AE}" pid="4" name="ContentTypeId">
    <vt:lpwstr>0x0101005F8114185030AD44BBB299CE0D883B7E</vt:lpwstr>
  </property>
</Properties>
</file>