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2"/>
  </p:notesMasterIdLst>
  <p:handoutMasterIdLst>
    <p:handoutMasterId r:id="rId23"/>
  </p:handoutMasterIdLst>
  <p:sldIdLst>
    <p:sldId id="256" r:id="rId11"/>
    <p:sldId id="362" r:id="rId12"/>
    <p:sldId id="367" r:id="rId13"/>
    <p:sldId id="370" r:id="rId14"/>
    <p:sldId id="372" r:id="rId15"/>
    <p:sldId id="371" r:id="rId16"/>
    <p:sldId id="373" r:id="rId17"/>
    <p:sldId id="374" r:id="rId18"/>
    <p:sldId id="368" r:id="rId19"/>
    <p:sldId id="375" r:id="rId20"/>
    <p:sldId id="376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2"/>
            <p14:sldId id="367"/>
            <p14:sldId id="370"/>
            <p14:sldId id="372"/>
            <p14:sldId id="371"/>
            <p14:sldId id="373"/>
            <p14:sldId id="374"/>
            <p14:sldId id="368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60"/>
    <a:srgbClr val="EBEEF0"/>
    <a:srgbClr val="076F8A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27755" autoAdjust="0"/>
  </p:normalViewPr>
  <p:slideViewPr>
    <p:cSldViewPr snapToGrid="0">
      <p:cViewPr varScale="1">
        <p:scale>
          <a:sx n="30" d="100"/>
          <a:sy n="30" d="100"/>
        </p:scale>
        <p:origin x="3464" y="184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module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maakt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kennis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beheertaken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die u op VM's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variërend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uitvoeren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eenvoudige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configuratie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-updates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bijwerken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VM-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plaatsingsregels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tot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automatiseren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basisbeheertaken</a:t>
            </a:r>
            <a:r>
              <a:rPr lang="en-GB" b="0" i="0">
                <a:solidFill>
                  <a:srgbClr val="313537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logische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groepering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fysieke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logische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componenten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enkele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twee,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drie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bestaan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deze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blokken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ondergebracht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Aangezien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zowel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fysieke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logische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groepering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is, is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mogelijk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enkel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blok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behoren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313537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Door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meerdere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samen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voegen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resources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gepoold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Alle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opslaghardware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cluster (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wil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zeggen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alle SSD's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HDD's)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bijvoorbeeld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gepresenteerd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opslagpool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44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deze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module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heb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geleerd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algn="l"/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 concept van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hypergeconvergeerde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infrastructuur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Hoe HCI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werkt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het Nutanix-platform is. </a:t>
            </a: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nodes,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blokken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clusters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zijn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Prism Element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Prism Central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zijn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fontAlgn="base"/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0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eenvoudigste</a:t>
            </a:r>
            <a:r>
              <a:rPr lang="en-GB" dirty="0"/>
              <a:t> </a:t>
            </a:r>
            <a:r>
              <a:rPr lang="en-GB" dirty="0" err="1"/>
              <a:t>manier</a:t>
            </a:r>
            <a:r>
              <a:rPr lang="en-GB" dirty="0"/>
              <a:t> om de </a:t>
            </a:r>
            <a:r>
              <a:rPr lang="en-GB" dirty="0" err="1"/>
              <a:t>nutanix-implementatie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hypergeconvergeerde</a:t>
            </a:r>
            <a:r>
              <a:rPr lang="en-GB" dirty="0"/>
              <a:t> </a:t>
            </a:r>
            <a:r>
              <a:rPr lang="en-GB" dirty="0" err="1"/>
              <a:t>infrastructuur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beschrijven</a:t>
            </a:r>
            <a:r>
              <a:rPr lang="en-GB" dirty="0"/>
              <a:t>, is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opslaglaag</a:t>
            </a:r>
            <a:r>
              <a:rPr lang="en-GB" dirty="0"/>
              <a:t> via software is </a:t>
            </a:r>
            <a:r>
              <a:rPr lang="en-GB" dirty="0" err="1"/>
              <a:t>geïntegreerd</a:t>
            </a:r>
            <a:r>
              <a:rPr lang="en-GB" dirty="0"/>
              <a:t> in de </a:t>
            </a:r>
            <a:r>
              <a:rPr lang="en-GB" dirty="0" err="1"/>
              <a:t>rekenlaag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Hyperconverged is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combinatie</a:t>
            </a:r>
            <a:r>
              <a:rPr lang="en-GB" dirty="0"/>
              <a:t> van hardware </a:t>
            </a:r>
            <a:r>
              <a:rPr lang="en-GB" dirty="0" err="1"/>
              <a:t>en</a:t>
            </a:r>
            <a:r>
              <a:rPr lang="en-GB" dirty="0"/>
              <a:t> software die – in </a:t>
            </a:r>
            <a:r>
              <a:rPr lang="en-GB" dirty="0" err="1"/>
              <a:t>nutanix-omgevingen</a:t>
            </a:r>
            <a:r>
              <a:rPr lang="en-GB" dirty="0"/>
              <a:t> –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aangeduid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node. </a:t>
            </a:r>
          </a:p>
          <a:p>
            <a:endParaRPr lang="en-GB" dirty="0"/>
          </a:p>
          <a:p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enkele</a:t>
            </a:r>
            <a:r>
              <a:rPr lang="en-GB" dirty="0"/>
              <a:t> node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'single node cluster' </a:t>
            </a:r>
            <a:r>
              <a:rPr lang="en-GB" dirty="0" err="1"/>
              <a:t>vormen</a:t>
            </a:r>
            <a:r>
              <a:rPr lang="en-GB" dirty="0"/>
              <a:t>.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productieomgevingen</a:t>
            </a:r>
            <a:r>
              <a:rPr lang="en-GB" dirty="0"/>
              <a:t> </a:t>
            </a:r>
            <a:r>
              <a:rPr lang="en-GB" dirty="0" err="1"/>
              <a:t>bouwt</a:t>
            </a:r>
            <a:r>
              <a:rPr lang="en-GB" dirty="0"/>
              <a:t> u </a:t>
            </a:r>
            <a:r>
              <a:rPr lang="en-GB" dirty="0" err="1"/>
              <a:t>echter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multinode</a:t>
            </a:r>
            <a:r>
              <a:rPr lang="en-GB" dirty="0"/>
              <a:t>-cluster. </a:t>
            </a:r>
          </a:p>
          <a:p>
            <a:endParaRPr lang="en-GB" dirty="0"/>
          </a:p>
          <a:p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traditioneel</a:t>
            </a:r>
            <a:r>
              <a:rPr lang="en-GB" dirty="0"/>
              <a:t> cluster </a:t>
            </a:r>
            <a:r>
              <a:rPr lang="en-GB" dirty="0" err="1"/>
              <a:t>vereist</a:t>
            </a:r>
            <a:r>
              <a:rPr lang="en-GB" dirty="0"/>
              <a:t> </a:t>
            </a:r>
            <a:r>
              <a:rPr lang="en-GB" dirty="0" err="1"/>
              <a:t>minimaal</a:t>
            </a:r>
            <a:r>
              <a:rPr lang="en-GB" dirty="0"/>
              <a:t> </a:t>
            </a:r>
            <a:r>
              <a:rPr lang="en-GB" dirty="0" err="1"/>
              <a:t>drie</a:t>
            </a:r>
            <a:r>
              <a:rPr lang="en-GB" dirty="0"/>
              <a:t> </a:t>
            </a:r>
            <a:r>
              <a:rPr lang="en-GB" dirty="0" err="1"/>
              <a:t>knooppunten</a:t>
            </a:r>
            <a:r>
              <a:rPr lang="en-GB" dirty="0"/>
              <a:t>. Het </a:t>
            </a:r>
            <a:r>
              <a:rPr lang="en-GB" dirty="0" err="1"/>
              <a:t>maximale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nodes </a:t>
            </a:r>
            <a:r>
              <a:rPr lang="en-GB" dirty="0" err="1"/>
              <a:t>verschilt</a:t>
            </a:r>
            <a:r>
              <a:rPr lang="en-GB" dirty="0"/>
              <a:t> per </a:t>
            </a:r>
            <a:r>
              <a:rPr lang="en-GB" dirty="0" err="1"/>
              <a:t>implementatie</a:t>
            </a:r>
            <a:r>
              <a:rPr lang="en-GB" dirty="0"/>
              <a:t>.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Vsphere</a:t>
            </a:r>
            <a:r>
              <a:rPr lang="en-GB" dirty="0"/>
              <a:t> is het maximum </a:t>
            </a:r>
            <a:r>
              <a:rPr lang="en-GB" dirty="0" err="1"/>
              <a:t>bijvoorbeeld</a:t>
            </a:r>
            <a:r>
              <a:rPr lang="en-GB" dirty="0"/>
              <a:t> 32 nodes.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Een</a:t>
            </a:r>
            <a:r>
              <a:rPr lang="en-GB" dirty="0"/>
              <a:t> Nutanix-cluster </a:t>
            </a:r>
            <a:r>
              <a:rPr lang="en-GB" dirty="0" err="1"/>
              <a:t>draait</a:t>
            </a:r>
            <a:r>
              <a:rPr lang="en-GB" dirty="0"/>
              <a:t> op </a:t>
            </a:r>
            <a:r>
              <a:rPr lang="en-GB" dirty="0" err="1"/>
              <a:t>basishardware</a:t>
            </a:r>
            <a:r>
              <a:rPr lang="en-GB" dirty="0"/>
              <a:t>, </a:t>
            </a:r>
            <a:r>
              <a:rPr lang="en-GB" dirty="0" err="1"/>
              <a:t>gedefinieerd</a:t>
            </a:r>
            <a:r>
              <a:rPr lang="en-GB" dirty="0"/>
              <a:t> door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compatibiliteitslijst</a:t>
            </a:r>
            <a:r>
              <a:rPr lang="en-GB" dirty="0"/>
              <a:t>.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hardware </a:t>
            </a:r>
            <a:r>
              <a:rPr lang="en-GB" dirty="0" err="1"/>
              <a:t>niet</a:t>
            </a:r>
            <a:r>
              <a:rPr lang="en-GB" dirty="0"/>
              <a:t> op de </a:t>
            </a:r>
            <a:r>
              <a:rPr lang="en-GB" dirty="0" err="1"/>
              <a:t>compatibiliteitslijst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,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ondersteund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Een</a:t>
            </a:r>
            <a:r>
              <a:rPr lang="en-GB" dirty="0"/>
              <a:t> node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combinatie</a:t>
            </a:r>
            <a:r>
              <a:rPr lang="en-GB" dirty="0"/>
              <a:t> van </a:t>
            </a:r>
            <a:r>
              <a:rPr lang="en-GB" dirty="0" err="1"/>
              <a:t>harde</a:t>
            </a:r>
            <a:r>
              <a:rPr lang="en-GB" dirty="0"/>
              <a:t> </a:t>
            </a:r>
            <a:r>
              <a:rPr lang="en-GB" dirty="0" err="1"/>
              <a:t>schijven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solid-state drive </a:t>
            </a:r>
            <a:r>
              <a:rPr lang="en-GB" dirty="0" err="1"/>
              <a:t>hebben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Nutanix is ​​hypervisor-</a:t>
            </a:r>
            <a:r>
              <a:rPr lang="en-GB" dirty="0" err="1"/>
              <a:t>agnostisch</a:t>
            </a:r>
            <a:r>
              <a:rPr lang="en-GB" dirty="0"/>
              <a:t>.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gerealiseerd</a:t>
            </a:r>
            <a:r>
              <a:rPr lang="en-GB" dirty="0"/>
              <a:t> door de Controller Virtual Machine – die later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besproken</a:t>
            </a:r>
            <a:r>
              <a:rPr lang="en-GB" dirty="0"/>
              <a:t> – die de </a:t>
            </a:r>
            <a:r>
              <a:rPr lang="en-GB" dirty="0" err="1"/>
              <a:t>clusterhypervisor</a:t>
            </a:r>
            <a:r>
              <a:rPr lang="en-GB" dirty="0"/>
              <a:t> </a:t>
            </a:r>
            <a:r>
              <a:rPr lang="en-GB" dirty="0" err="1"/>
              <a:t>agnostisch</a:t>
            </a:r>
            <a:r>
              <a:rPr lang="en-GB" dirty="0"/>
              <a:t> </a:t>
            </a:r>
            <a:r>
              <a:rPr lang="en-GB" dirty="0" err="1"/>
              <a:t>maakt</a:t>
            </a:r>
            <a:r>
              <a:rPr lang="en-GB" dirty="0"/>
              <a:t>. </a:t>
            </a:r>
            <a:r>
              <a:rPr lang="en-GB" dirty="0" err="1"/>
              <a:t>Naast</a:t>
            </a:r>
            <a:r>
              <a:rPr lang="en-GB" dirty="0"/>
              <a:t> Nutanix' eigen hypervisor </a:t>
            </a:r>
            <a:r>
              <a:rPr lang="en-GB" dirty="0" err="1"/>
              <a:t>genaamd</a:t>
            </a:r>
            <a:r>
              <a:rPr lang="en-GB" dirty="0"/>
              <a:t> AHV, </a:t>
            </a:r>
            <a:r>
              <a:rPr lang="en-GB" dirty="0" err="1"/>
              <a:t>draait</a:t>
            </a:r>
            <a:r>
              <a:rPr lang="en-GB" dirty="0"/>
              <a:t> het </a:t>
            </a:r>
            <a:r>
              <a:rPr lang="en-GB" dirty="0" err="1"/>
              <a:t>ook</a:t>
            </a:r>
            <a:r>
              <a:rPr lang="en-GB" dirty="0"/>
              <a:t> met VMWare </a:t>
            </a:r>
            <a:r>
              <a:rPr lang="en-GB" dirty="0" err="1"/>
              <a:t>ESXi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Hyper-V.</a:t>
            </a:r>
          </a:p>
          <a:p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Opmerking</a:t>
            </a:r>
            <a:r>
              <a:rPr lang="en-GB" dirty="0"/>
              <a:t>: AHV is </a:t>
            </a:r>
            <a:r>
              <a:rPr lang="en-GB" dirty="0" err="1"/>
              <a:t>gebaseerd</a:t>
            </a:r>
            <a:r>
              <a:rPr lang="en-GB" dirty="0"/>
              <a:t> op de CentOS KVM-basis (Kernel Virtual Machine).)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Elk node in het cluster </a:t>
            </a:r>
            <a:r>
              <a:rPr lang="en-GB" dirty="0" err="1"/>
              <a:t>voert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virtuele</a:t>
            </a:r>
            <a:r>
              <a:rPr lang="en-GB" dirty="0"/>
              <a:t> machine </a:t>
            </a:r>
            <a:r>
              <a:rPr lang="en-GB" dirty="0" err="1"/>
              <a:t>uit</a:t>
            </a:r>
            <a:r>
              <a:rPr lang="en-GB" dirty="0"/>
              <a:t>, de Controller VM (CVM). </a:t>
            </a:r>
            <a:r>
              <a:rPr lang="en-GB" dirty="0" err="1"/>
              <a:t>Deze</a:t>
            </a:r>
            <a:r>
              <a:rPr lang="en-GB" dirty="0"/>
              <a:t> VM is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ingebed</a:t>
            </a:r>
            <a:r>
              <a:rPr lang="en-GB" dirty="0"/>
              <a:t> in de hardware, </a:t>
            </a:r>
            <a:r>
              <a:rPr lang="en-GB" dirty="0" err="1"/>
              <a:t>waardoor</a:t>
            </a:r>
            <a:r>
              <a:rPr lang="en-GB" dirty="0"/>
              <a:t> de hypervisor van de </a:t>
            </a:r>
            <a:r>
              <a:rPr lang="en-GB" dirty="0" err="1"/>
              <a:t>omgeving</a:t>
            </a:r>
            <a:r>
              <a:rPr lang="en-GB" dirty="0"/>
              <a:t> </a:t>
            </a:r>
            <a:r>
              <a:rPr lang="en-GB" dirty="0" err="1"/>
              <a:t>agnostisch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Nutanix is ​​</a:t>
            </a:r>
            <a:r>
              <a:rPr lang="en-GB" dirty="0" err="1"/>
              <a:t>een</a:t>
            </a:r>
            <a:r>
              <a:rPr lang="en-GB" dirty="0"/>
              <a:t> open platform met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gedocumenteerde</a:t>
            </a:r>
            <a:r>
              <a:rPr lang="en-GB" dirty="0"/>
              <a:t> API's,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maakt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breed </a:t>
            </a:r>
            <a:r>
              <a:rPr lang="en-GB" dirty="0" err="1"/>
              <a:t>scala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methoden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om het cluster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beheren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interface om </a:t>
            </a:r>
            <a:r>
              <a:rPr lang="en-GB" dirty="0" err="1"/>
              <a:t>uw</a:t>
            </a:r>
            <a:r>
              <a:rPr lang="en-GB" dirty="0"/>
              <a:t> cluster(s)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beheren</a:t>
            </a:r>
            <a:r>
              <a:rPr lang="en-GB" dirty="0"/>
              <a:t> is Prism,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browsergebruikersinterface</a:t>
            </a:r>
            <a:r>
              <a:rPr lang="en-GB" dirty="0"/>
              <a:t> die u </a:t>
            </a:r>
            <a:r>
              <a:rPr lang="en-GB" dirty="0" err="1"/>
              <a:t>toegang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tot het cluster </a:t>
            </a:r>
            <a:r>
              <a:rPr lang="en-GB" dirty="0" err="1"/>
              <a:t>en</a:t>
            </a:r>
            <a:r>
              <a:rPr lang="en-GB" dirty="0"/>
              <a:t> het </a:t>
            </a:r>
            <a:r>
              <a:rPr lang="en-GB" dirty="0" err="1"/>
              <a:t>beheert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Nutanix is ​​</a:t>
            </a:r>
            <a:r>
              <a:rPr lang="en-GB" dirty="0" err="1"/>
              <a:t>gebaseerd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gedeelde</a:t>
            </a:r>
            <a:r>
              <a:rPr lang="en-GB" dirty="0"/>
              <a:t> </a:t>
            </a:r>
            <a:r>
              <a:rPr lang="en-GB" dirty="0" err="1"/>
              <a:t>niets-architectuur</a:t>
            </a:r>
            <a:r>
              <a:rPr lang="en-GB" dirty="0"/>
              <a:t>.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betekent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enkele</a:t>
            </a:r>
            <a:r>
              <a:rPr lang="en-GB" dirty="0"/>
              <a:t> node alle </a:t>
            </a:r>
            <a:r>
              <a:rPr lang="en-GB" dirty="0" err="1"/>
              <a:t>kernservices</a:t>
            </a:r>
            <a:r>
              <a:rPr lang="en-GB" dirty="0"/>
              <a:t> </a:t>
            </a:r>
            <a:r>
              <a:rPr lang="en-GB" dirty="0" err="1"/>
              <a:t>uitvoert</a:t>
            </a:r>
            <a:r>
              <a:rPr lang="en-GB" dirty="0"/>
              <a:t> die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​​cluster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vormen</a:t>
            </a:r>
            <a:r>
              <a:rPr lang="en-GB" dirty="0"/>
              <a:t>.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node </a:t>
            </a:r>
            <a:r>
              <a:rPr lang="en-GB" dirty="0" err="1"/>
              <a:t>uitvalt</a:t>
            </a:r>
            <a:r>
              <a:rPr lang="en-GB" dirty="0"/>
              <a:t>, </a:t>
            </a:r>
            <a:r>
              <a:rPr lang="en-GB" dirty="0" err="1"/>
              <a:t>blijft</a:t>
            </a:r>
            <a:r>
              <a:rPr lang="en-GB" dirty="0"/>
              <a:t> </a:t>
            </a:r>
            <a:r>
              <a:rPr lang="en-GB" dirty="0" err="1"/>
              <a:t>uw</a:t>
            </a:r>
            <a:r>
              <a:rPr lang="en-GB" dirty="0"/>
              <a:t> cluster </a:t>
            </a:r>
            <a:r>
              <a:rPr lang="en-GB" dirty="0" err="1"/>
              <a:t>functioneren</a:t>
            </a:r>
            <a:r>
              <a:rPr lang="en-GB" dirty="0"/>
              <a:t>, </a:t>
            </a:r>
            <a:r>
              <a:rPr lang="en-GB" dirty="0" err="1"/>
              <a:t>aangezien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van de </a:t>
            </a:r>
            <a:r>
              <a:rPr lang="en-GB" dirty="0" err="1"/>
              <a:t>andere</a:t>
            </a:r>
            <a:r>
              <a:rPr lang="en-GB" dirty="0"/>
              <a:t> nodes het </a:t>
            </a:r>
            <a:r>
              <a:rPr lang="en-GB" dirty="0" err="1"/>
              <a:t>werk</a:t>
            </a:r>
            <a:r>
              <a:rPr lang="en-GB" dirty="0"/>
              <a:t> van het </a:t>
            </a:r>
            <a:r>
              <a:rPr lang="en-GB" dirty="0" err="1"/>
              <a:t>uitgevallen</a:t>
            </a:r>
            <a:r>
              <a:rPr lang="en-GB" dirty="0"/>
              <a:t> node </a:t>
            </a:r>
            <a:r>
              <a:rPr lang="en-GB" dirty="0" err="1"/>
              <a:t>overneemt</a:t>
            </a:r>
            <a:r>
              <a:rPr lang="en-GB" dirty="0"/>
              <a:t>.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betekent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Nutanix </a:t>
            </a:r>
            <a:r>
              <a:rPr lang="en-GB" dirty="0" err="1"/>
              <a:t>onafhankelijk</a:t>
            </a:r>
            <a:r>
              <a:rPr lang="en-GB" dirty="0"/>
              <a:t> van de hypervisor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geüpgraded</a:t>
            </a:r>
            <a:r>
              <a:rPr lang="en-GB" dirty="0"/>
              <a:t>.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CVM (die op </a:t>
            </a:r>
            <a:r>
              <a:rPr lang="en-GB" dirty="0" err="1"/>
              <a:t>elke</a:t>
            </a:r>
            <a:r>
              <a:rPr lang="en-GB" dirty="0"/>
              <a:t> node in het cluster </a:t>
            </a:r>
            <a:r>
              <a:rPr lang="en-GB" dirty="0" err="1"/>
              <a:t>draait</a:t>
            </a:r>
            <a:r>
              <a:rPr lang="en-GB" dirty="0"/>
              <a:t>)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virtuele</a:t>
            </a:r>
            <a:r>
              <a:rPr lang="en-GB" dirty="0"/>
              <a:t> Linux-machine die </a:t>
            </a:r>
            <a:r>
              <a:rPr lang="en-GB" dirty="0" err="1"/>
              <a:t>automatisch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geïmplementeerd</a:t>
            </a:r>
            <a:r>
              <a:rPr lang="en-GB" dirty="0"/>
              <a:t> </a:t>
            </a:r>
            <a:r>
              <a:rPr lang="en-GB" dirty="0" err="1"/>
              <a:t>wanneer</a:t>
            </a:r>
            <a:r>
              <a:rPr lang="en-GB" dirty="0"/>
              <a:t> de node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geconfigureerd</a:t>
            </a:r>
            <a:r>
              <a:rPr lang="en-GB" dirty="0"/>
              <a:t>. De CVM </a:t>
            </a:r>
            <a:r>
              <a:rPr lang="en-GB" dirty="0" err="1"/>
              <a:t>vereist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beheer</a:t>
            </a:r>
            <a:r>
              <a:rPr lang="en-GB" dirty="0"/>
              <a:t> op </a:t>
            </a:r>
            <a:r>
              <a:rPr lang="en-GB" dirty="0" err="1"/>
              <a:t>laag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</a:t>
            </a:r>
            <a:r>
              <a:rPr lang="en-GB" dirty="0" err="1"/>
              <a:t>Probeer</a:t>
            </a:r>
            <a:r>
              <a:rPr lang="en-GB" dirty="0"/>
              <a:t> op </a:t>
            </a:r>
            <a:r>
              <a:rPr lang="en-GB" dirty="0" err="1"/>
              <a:t>dit</a:t>
            </a:r>
            <a:r>
              <a:rPr lang="en-GB" dirty="0"/>
              <a:t> moment </a:t>
            </a:r>
            <a:r>
              <a:rPr lang="en-GB" dirty="0" err="1"/>
              <a:t>niet</a:t>
            </a:r>
            <a:r>
              <a:rPr lang="en-GB" dirty="0"/>
              <a:t> al </a:t>
            </a:r>
            <a:r>
              <a:rPr lang="en-GB" dirty="0" err="1"/>
              <a:t>deze</a:t>
            </a:r>
            <a:r>
              <a:rPr lang="en-GB" dirty="0"/>
              <a:t> services </a:t>
            </a:r>
            <a:r>
              <a:rPr lang="en-GB" dirty="0" err="1"/>
              <a:t>onder</a:t>
            </a:r>
            <a:r>
              <a:rPr lang="en-GB" dirty="0"/>
              <a:t> de </a:t>
            </a:r>
            <a:r>
              <a:rPr lang="en-GB" dirty="0" err="1"/>
              <a:t>knie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krijgen</a:t>
            </a:r>
            <a:r>
              <a:rPr lang="en-GB" dirty="0"/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CVM </a:t>
            </a:r>
            <a:r>
              <a:rPr lang="en-GB" dirty="0" err="1"/>
              <a:t>draait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VM in de </a:t>
            </a:r>
            <a:r>
              <a:rPr lang="en-GB" dirty="0" err="1"/>
              <a:t>gebruikersmodus</a:t>
            </a:r>
            <a:r>
              <a:rPr lang="en-GB" dirty="0"/>
              <a:t>. Elke Nutanix-machine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CVM.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 </a:t>
            </a:r>
            <a:r>
              <a:rPr lang="en-GB" dirty="0" err="1"/>
              <a:t>een</a:t>
            </a:r>
            <a:r>
              <a:rPr lang="en-GB" dirty="0"/>
              <a:t> CVM </a:t>
            </a:r>
            <a:r>
              <a:rPr lang="en-GB" dirty="0" err="1"/>
              <a:t>uitvalt</a:t>
            </a:r>
            <a:r>
              <a:rPr lang="en-GB" dirty="0"/>
              <a:t>, </a:t>
            </a:r>
            <a:r>
              <a:rPr lang="en-GB" dirty="0" err="1"/>
              <a:t>nemen</a:t>
            </a:r>
            <a:r>
              <a:rPr lang="en-GB" dirty="0"/>
              <a:t> de </a:t>
            </a:r>
            <a:r>
              <a:rPr lang="en-GB" dirty="0" err="1"/>
              <a:t>andere</a:t>
            </a:r>
            <a:r>
              <a:rPr lang="en-GB" dirty="0"/>
              <a:t> CVM's de taken over,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van de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gebruikers-vm's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onderbreken</a:t>
            </a:r>
            <a:r>
              <a:rPr lang="en-GB" dirty="0"/>
              <a:t>.</a:t>
            </a:r>
            <a:endParaRPr lang="en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Prism-element</a:t>
            </a:r>
          </a:p>
          <a:p>
            <a:endParaRPr lang="en-GB" b="0" i="0" baseline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service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ingebouwd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het platform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elk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geïmplementeerd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Nutanix-cluster. Het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biedt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mogelijkheid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om Nutanix-clusters met alle hypervisors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volledig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configureren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beheren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bewaken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maar het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beheert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cluster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waarvan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deel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uitmaakt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endParaRPr lang="en-GB" b="0" i="0" baseline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Prism central</a:t>
            </a:r>
          </a:p>
          <a:p>
            <a:endParaRPr lang="en-GB" b="0" i="0" baseline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applicatie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die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geïmplementeerd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VM of in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scale/out-cluster van VM's (Prism Central Instance)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waarmee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verschillende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clusters op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afzonderlijke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fysieke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locaties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op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één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scherm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kunt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beheren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organisatorisch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overzicht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biedt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gedistribueerde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omgeving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endParaRPr lang="en-GB" b="0" i="0" baseline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Elke Prism Central VM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5.000 tot 12.500 VM's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beheren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terwijl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Prism Central Instance (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cluster met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drie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Prism Central VM's) tot 25.000 VM's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b="0" i="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beheren</a:t>
            </a:r>
            <a:r>
              <a:rPr lang="en-GB" b="0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NL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In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typisch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Nutanix-cluster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blok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chassis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tot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vier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voeding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koeling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backplane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nodes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bevat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 Het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aantal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schijven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afhankelijk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van de hardware die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oplossing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 is </a:t>
            </a:r>
            <a:r>
              <a:rPr lang="en-GB" b="0" i="0" dirty="0" err="1">
                <a:solidFill>
                  <a:srgbClr val="313537"/>
                </a:solidFill>
                <a:effectLst/>
                <a:latin typeface="Body"/>
              </a:rPr>
              <a:t>gekozen</a:t>
            </a:r>
            <a:r>
              <a:rPr lang="en-GB" b="0" i="0" dirty="0">
                <a:solidFill>
                  <a:srgbClr val="313537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 dirty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© Fast Lane 2023</a:t>
            </a:r>
            <a:r>
              <a:rPr lang="en-US" sz="1200" baseline="0" dirty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© Fast Lane 2023</a:t>
            </a:r>
            <a:r>
              <a:rPr lang="en-US" sz="1200" baseline="0" dirty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Fast Lane 2023</a:t>
            </a:r>
            <a:r>
              <a:rPr lang="en-US" sz="1200" baseline="0" dirty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555" y="0"/>
            <a:ext cx="8096394" cy="1305466"/>
          </a:xfrm>
        </p:spPr>
        <p:txBody>
          <a:bodyPr/>
          <a:lstStyle/>
          <a:p>
            <a:r>
              <a:rPr lang="en-US" dirty="0"/>
              <a:t>Core components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6FCBA-5A5C-A5DF-E769-085F41A21BB9}"/>
              </a:ext>
            </a:extLst>
          </p:cNvPr>
          <p:cNvSpPr txBox="1"/>
          <p:nvPr/>
        </p:nvSpPr>
        <p:spPr>
          <a:xfrm>
            <a:off x="1079921" y="1882892"/>
            <a:ext cx="88120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What is hyperconverged?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What is the supported hardware for Nutanix?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What is a node and what is a block?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What is a Controller VM</a:t>
            </a:r>
          </a:p>
          <a:p>
            <a:endParaRPr lang="en-GB" sz="2800" dirty="0">
              <a:solidFill>
                <a:schemeClr val="bg1"/>
              </a:solidFill>
              <a:latin typeface="Gotham Light" pitchFamily="2" charset="77"/>
            </a:endParaRPr>
          </a:p>
          <a:p>
            <a:r>
              <a:rPr lang="en-GB" sz="2800" dirty="0">
                <a:solidFill>
                  <a:schemeClr val="bg1"/>
                </a:solidFill>
                <a:latin typeface="Gotham Light" pitchFamily="2" charset="77"/>
              </a:rPr>
              <a:t>What is Prism Element and what is Prism Central</a:t>
            </a:r>
            <a:endParaRPr lang="en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Cluster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94154-310B-9820-FCB2-D52107642501}"/>
              </a:ext>
            </a:extLst>
          </p:cNvPr>
          <p:cNvSpPr/>
          <p:nvPr/>
        </p:nvSpPr>
        <p:spPr>
          <a:xfrm>
            <a:off x="881151" y="1691791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63CA04-229D-4F4A-34A4-5BA50480548C}"/>
              </a:ext>
            </a:extLst>
          </p:cNvPr>
          <p:cNvSpPr/>
          <p:nvPr/>
        </p:nvSpPr>
        <p:spPr>
          <a:xfrm>
            <a:off x="3184698" y="1691791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28315C-8F31-F108-6F65-71EA8A8AC6A4}"/>
              </a:ext>
            </a:extLst>
          </p:cNvPr>
          <p:cNvSpPr/>
          <p:nvPr/>
        </p:nvSpPr>
        <p:spPr>
          <a:xfrm>
            <a:off x="3215638" y="2777641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6E0402-69F5-B22A-DD9E-AC219AA1483E}"/>
              </a:ext>
            </a:extLst>
          </p:cNvPr>
          <p:cNvSpPr/>
          <p:nvPr/>
        </p:nvSpPr>
        <p:spPr>
          <a:xfrm>
            <a:off x="881151" y="2793866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5B2F0-0FFB-14F6-1BF4-70924310980E}"/>
              </a:ext>
            </a:extLst>
          </p:cNvPr>
          <p:cNvSpPr/>
          <p:nvPr/>
        </p:nvSpPr>
        <p:spPr>
          <a:xfrm>
            <a:off x="622068" y="1537659"/>
            <a:ext cx="4909305" cy="2332182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C6D09-8718-C407-E189-D3480FBABF4E}"/>
              </a:ext>
            </a:extLst>
          </p:cNvPr>
          <p:cNvSpPr/>
          <p:nvPr/>
        </p:nvSpPr>
        <p:spPr>
          <a:xfrm>
            <a:off x="881151" y="4192598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23F359-F638-2D23-5EC7-12A281761BD5}"/>
              </a:ext>
            </a:extLst>
          </p:cNvPr>
          <p:cNvSpPr/>
          <p:nvPr/>
        </p:nvSpPr>
        <p:spPr>
          <a:xfrm>
            <a:off x="3184698" y="4192598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C5012-8EE1-9A6B-FFDB-256A430F5931}"/>
              </a:ext>
            </a:extLst>
          </p:cNvPr>
          <p:cNvSpPr/>
          <p:nvPr/>
        </p:nvSpPr>
        <p:spPr>
          <a:xfrm>
            <a:off x="3215638" y="5278448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C1A5EA-2C7D-A3D4-80E4-FD90BC5536BE}"/>
              </a:ext>
            </a:extLst>
          </p:cNvPr>
          <p:cNvSpPr/>
          <p:nvPr/>
        </p:nvSpPr>
        <p:spPr>
          <a:xfrm>
            <a:off x="881151" y="5294673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24A1D-2772-ED8A-93F6-63B8E66D1168}"/>
              </a:ext>
            </a:extLst>
          </p:cNvPr>
          <p:cNvSpPr/>
          <p:nvPr/>
        </p:nvSpPr>
        <p:spPr>
          <a:xfrm>
            <a:off x="622068" y="4038466"/>
            <a:ext cx="4909305" cy="2332182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109F7A-DA82-76D6-D623-94FA92EB78C9}"/>
              </a:ext>
            </a:extLst>
          </p:cNvPr>
          <p:cNvCxnSpPr>
            <a:cxnSpLocks/>
          </p:cNvCxnSpPr>
          <p:nvPr/>
        </p:nvCxnSpPr>
        <p:spPr>
          <a:xfrm>
            <a:off x="5970585" y="4036976"/>
            <a:ext cx="1595875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2B0A115-6D4D-4809-83B9-4990B5651B54}"/>
              </a:ext>
            </a:extLst>
          </p:cNvPr>
          <p:cNvSpPr txBox="1"/>
          <p:nvPr/>
        </p:nvSpPr>
        <p:spPr>
          <a:xfrm>
            <a:off x="8366928" y="3824584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Cluster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ECF1C0EB-2491-CACD-5BF5-18D322C74332}"/>
              </a:ext>
            </a:extLst>
          </p:cNvPr>
          <p:cNvSpPr/>
          <p:nvPr/>
        </p:nvSpPr>
        <p:spPr>
          <a:xfrm>
            <a:off x="7566460" y="3244366"/>
            <a:ext cx="2801906" cy="1622102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186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</a:t>
            </a:r>
          </a:p>
        </p:txBody>
      </p:sp>
      <p:pic>
        <p:nvPicPr>
          <p:cNvPr id="9" name="Picture 8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D6CC8306-C8E9-F1A3-09BB-2E94A6F7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3" y="1470186"/>
            <a:ext cx="10380565" cy="48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2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hyperconverged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2A598-ABF5-2B74-169A-54910C9915F5}"/>
              </a:ext>
            </a:extLst>
          </p:cNvPr>
          <p:cNvSpPr/>
          <p:nvPr/>
        </p:nvSpPr>
        <p:spPr>
          <a:xfrm>
            <a:off x="6985255" y="3588089"/>
            <a:ext cx="2060620" cy="69546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Nutanix Node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75B4DCA-4B75-7A93-3254-5F0823337D0F}"/>
              </a:ext>
            </a:extLst>
          </p:cNvPr>
          <p:cNvSpPr/>
          <p:nvPr/>
        </p:nvSpPr>
        <p:spPr>
          <a:xfrm>
            <a:off x="1792923" y="2794714"/>
            <a:ext cx="2060620" cy="347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Hypervisor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1AC23C-571F-33B0-35C5-5CDBAA22FBC2}"/>
              </a:ext>
            </a:extLst>
          </p:cNvPr>
          <p:cNvSpPr/>
          <p:nvPr/>
        </p:nvSpPr>
        <p:spPr>
          <a:xfrm>
            <a:off x="1792923" y="3157889"/>
            <a:ext cx="2060620" cy="69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Server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024A91E-63EC-4612-98BC-04976C9D5D9D}"/>
              </a:ext>
            </a:extLst>
          </p:cNvPr>
          <p:cNvSpPr/>
          <p:nvPr/>
        </p:nvSpPr>
        <p:spPr>
          <a:xfrm>
            <a:off x="1792923" y="3880422"/>
            <a:ext cx="2060620" cy="695460"/>
          </a:xfrm>
          <a:prstGeom prst="rect">
            <a:avLst/>
          </a:prstGeom>
          <a:solidFill>
            <a:schemeClr val="bg2">
              <a:alpha val="380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Storage Networking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133C2A-2224-A470-87AF-6D2ADB6E707A}"/>
              </a:ext>
            </a:extLst>
          </p:cNvPr>
          <p:cNvSpPr/>
          <p:nvPr/>
        </p:nvSpPr>
        <p:spPr>
          <a:xfrm>
            <a:off x="1792923" y="4625457"/>
            <a:ext cx="2060620" cy="69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Storage</a:t>
            </a:r>
          </a:p>
        </p:txBody>
      </p:sp>
      <p:sp>
        <p:nvSpPr>
          <p:cNvPr id="84" name="Right Brace 83">
            <a:extLst>
              <a:ext uri="{FF2B5EF4-FFF2-40B4-BE49-F238E27FC236}">
                <a16:creationId xmlns:a16="http://schemas.microsoft.com/office/drawing/2014/main" id="{57F51C12-934E-E9F1-F03E-BE9791F3F495}"/>
              </a:ext>
            </a:extLst>
          </p:cNvPr>
          <p:cNvSpPr/>
          <p:nvPr/>
        </p:nvSpPr>
        <p:spPr>
          <a:xfrm>
            <a:off x="3853543" y="2836726"/>
            <a:ext cx="280575" cy="99412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5384E486-9830-D90E-C053-FA6F665C57AE}"/>
              </a:ext>
            </a:extLst>
          </p:cNvPr>
          <p:cNvSpPr/>
          <p:nvPr/>
        </p:nvSpPr>
        <p:spPr>
          <a:xfrm>
            <a:off x="3842043" y="4680853"/>
            <a:ext cx="280575" cy="56780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47BEB1-A75B-A0E5-4AB7-6FB0B8304B9E}"/>
              </a:ext>
            </a:extLst>
          </p:cNvPr>
          <p:cNvCxnSpPr>
            <a:cxnSpLocks/>
          </p:cNvCxnSpPr>
          <p:nvPr/>
        </p:nvCxnSpPr>
        <p:spPr>
          <a:xfrm>
            <a:off x="4122618" y="3333787"/>
            <a:ext cx="2862637" cy="4410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38B6103-AEE8-1D3E-51B7-C809FF55D6F5}"/>
              </a:ext>
            </a:extLst>
          </p:cNvPr>
          <p:cNvCxnSpPr>
            <a:cxnSpLocks/>
          </p:cNvCxnSpPr>
          <p:nvPr/>
        </p:nvCxnSpPr>
        <p:spPr>
          <a:xfrm flipV="1">
            <a:off x="4122618" y="4053112"/>
            <a:ext cx="2862637" cy="9116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23279A37-76CD-4CB6-AB05-225BA1F404F4}"/>
              </a:ext>
            </a:extLst>
          </p:cNvPr>
          <p:cNvSpPr/>
          <p:nvPr/>
        </p:nvSpPr>
        <p:spPr>
          <a:xfrm>
            <a:off x="6985255" y="2855582"/>
            <a:ext cx="2060620" cy="347525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/>
              <a:t>Ethernet switch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A130721-47AD-0392-A2D4-5DBC9CF9B61C}"/>
              </a:ext>
            </a:extLst>
          </p:cNvPr>
          <p:cNvCxnSpPr>
            <a:cxnSpLocks/>
          </p:cNvCxnSpPr>
          <p:nvPr/>
        </p:nvCxnSpPr>
        <p:spPr>
          <a:xfrm flipV="1">
            <a:off x="8012115" y="3203107"/>
            <a:ext cx="0" cy="397780"/>
          </a:xfrm>
          <a:prstGeom prst="line">
            <a:avLst/>
          </a:prstGeom>
          <a:ln w="57150">
            <a:solidFill>
              <a:srgbClr val="B7D5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7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node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2A598-ABF5-2B74-169A-54910C9915F5}"/>
              </a:ext>
            </a:extLst>
          </p:cNvPr>
          <p:cNvSpPr/>
          <p:nvPr/>
        </p:nvSpPr>
        <p:spPr>
          <a:xfrm>
            <a:off x="1039669" y="3873500"/>
            <a:ext cx="3517900" cy="128270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Compute &amp; RAM</a:t>
            </a:r>
          </a:p>
          <a:p>
            <a:pPr algn="ctr"/>
            <a:endParaRPr lang="en-NL" dirty="0"/>
          </a:p>
          <a:p>
            <a:pPr algn="ctr"/>
            <a:r>
              <a:rPr lang="en-NL" dirty="0"/>
              <a:t>Storage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AC8F5-8181-76F3-4383-E66BEDCCED8A}"/>
              </a:ext>
            </a:extLst>
          </p:cNvPr>
          <p:cNvSpPr/>
          <p:nvPr/>
        </p:nvSpPr>
        <p:spPr>
          <a:xfrm>
            <a:off x="1039669" y="3429000"/>
            <a:ext cx="35179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Compute &amp; RAM</a:t>
            </a:r>
          </a:p>
          <a:p>
            <a:pPr algn="ctr"/>
            <a:r>
              <a:rPr lang="en-NL" dirty="0"/>
              <a:t>Hypervisor</a:t>
            </a:r>
          </a:p>
          <a:p>
            <a:pPr algn="ctr"/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1FFF5-2F72-3778-5AC7-4AE13B551FFE}"/>
              </a:ext>
            </a:extLst>
          </p:cNvPr>
          <p:cNvSpPr txBox="1"/>
          <p:nvPr/>
        </p:nvSpPr>
        <p:spPr>
          <a:xfrm>
            <a:off x="5273615" y="467360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HDD/SSD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9F296-AA24-7E66-FDC4-B5A0D66F5139}"/>
              </a:ext>
            </a:extLst>
          </p:cNvPr>
          <p:cNvSpPr txBox="1"/>
          <p:nvPr/>
        </p:nvSpPr>
        <p:spPr>
          <a:xfrm>
            <a:off x="5273615" y="339673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Agnostic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A60F1-AD7B-F9A7-6A05-A5563E39FC65}"/>
              </a:ext>
            </a:extLst>
          </p:cNvPr>
          <p:cNvSpPr/>
          <p:nvPr/>
        </p:nvSpPr>
        <p:spPr>
          <a:xfrm>
            <a:off x="1001511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88959-04E1-77DE-A820-09E68B39AEAB}"/>
              </a:ext>
            </a:extLst>
          </p:cNvPr>
          <p:cNvSpPr/>
          <p:nvPr/>
        </p:nvSpPr>
        <p:spPr>
          <a:xfrm>
            <a:off x="1442316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DDDBA-B300-5D8B-7C0B-35CBFA340609}"/>
              </a:ext>
            </a:extLst>
          </p:cNvPr>
          <p:cNvSpPr/>
          <p:nvPr/>
        </p:nvSpPr>
        <p:spPr>
          <a:xfrm>
            <a:off x="1906906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3E5C-CB2C-6025-4D5E-9937C849A9DE}"/>
              </a:ext>
            </a:extLst>
          </p:cNvPr>
          <p:cNvSpPr/>
          <p:nvPr/>
        </p:nvSpPr>
        <p:spPr>
          <a:xfrm>
            <a:off x="2347711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B14E8-6006-EB95-CAFC-9326D6AE503C}"/>
              </a:ext>
            </a:extLst>
          </p:cNvPr>
          <p:cNvSpPr/>
          <p:nvPr/>
        </p:nvSpPr>
        <p:spPr>
          <a:xfrm>
            <a:off x="2817730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39D57-19EF-6A9F-9F96-D03A04A60E37}"/>
              </a:ext>
            </a:extLst>
          </p:cNvPr>
          <p:cNvSpPr/>
          <p:nvPr/>
        </p:nvSpPr>
        <p:spPr>
          <a:xfrm>
            <a:off x="3258535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0DFD9-7510-DA17-1917-38E2C7CB54E7}"/>
              </a:ext>
            </a:extLst>
          </p:cNvPr>
          <p:cNvSpPr/>
          <p:nvPr/>
        </p:nvSpPr>
        <p:spPr>
          <a:xfrm>
            <a:off x="3704014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3DF28-898D-26B8-DB28-66BC056D47E4}"/>
              </a:ext>
            </a:extLst>
          </p:cNvPr>
          <p:cNvSpPr/>
          <p:nvPr/>
        </p:nvSpPr>
        <p:spPr>
          <a:xfrm>
            <a:off x="4144819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1C15F-BBA0-14A8-C708-8792A5383877}"/>
              </a:ext>
            </a:extLst>
          </p:cNvPr>
          <p:cNvSpPr txBox="1"/>
          <p:nvPr/>
        </p:nvSpPr>
        <p:spPr>
          <a:xfrm>
            <a:off x="5273615" y="295223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VMS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AB395-F2D8-5819-1C48-32A095B1A67A}"/>
              </a:ext>
            </a:extLst>
          </p:cNvPr>
          <p:cNvCxnSpPr/>
          <p:nvPr/>
        </p:nvCxnSpPr>
        <p:spPr>
          <a:xfrm flipH="1">
            <a:off x="4710546" y="4836330"/>
            <a:ext cx="44334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CAD28B-2DDA-B584-4E9C-C1789E3FF180}"/>
              </a:ext>
            </a:extLst>
          </p:cNvPr>
          <p:cNvCxnSpPr/>
          <p:nvPr/>
        </p:nvCxnSpPr>
        <p:spPr>
          <a:xfrm flipH="1">
            <a:off x="4765964" y="3582494"/>
            <a:ext cx="44334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5E8A45-6341-91B0-00B7-40DD26E296F1}"/>
              </a:ext>
            </a:extLst>
          </p:cNvPr>
          <p:cNvCxnSpPr/>
          <p:nvPr/>
        </p:nvCxnSpPr>
        <p:spPr>
          <a:xfrm flipH="1">
            <a:off x="4765964" y="3136900"/>
            <a:ext cx="44334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E74078-F290-BB84-5B5B-E442AC14368B}"/>
              </a:ext>
            </a:extLst>
          </p:cNvPr>
          <p:cNvSpPr txBox="1"/>
          <p:nvPr/>
        </p:nvSpPr>
        <p:spPr>
          <a:xfrm>
            <a:off x="1249280" y="5295900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  C</a:t>
            </a:r>
            <a:r>
              <a:rPr lang="en-NL" dirty="0"/>
              <a:t>ommodity hardware</a:t>
            </a:r>
          </a:p>
          <a:p>
            <a:r>
              <a:rPr lang="en-NL" dirty="0"/>
              <a:t>Hardware Compatibility List</a:t>
            </a:r>
          </a:p>
        </p:txBody>
      </p:sp>
    </p:spTree>
    <p:extLst>
      <p:ext uri="{BB962C8B-B14F-4D97-AF65-F5344CB8AC3E}">
        <p14:creationId xmlns:p14="http://schemas.microsoft.com/office/powerpoint/2010/main" val="3203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node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2A598-ABF5-2B74-169A-54910C9915F5}"/>
              </a:ext>
            </a:extLst>
          </p:cNvPr>
          <p:cNvSpPr/>
          <p:nvPr/>
        </p:nvSpPr>
        <p:spPr>
          <a:xfrm>
            <a:off x="1039669" y="3873500"/>
            <a:ext cx="3517900" cy="128270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Compute &amp; RAM</a:t>
            </a:r>
          </a:p>
          <a:p>
            <a:pPr algn="ctr"/>
            <a:endParaRPr lang="en-NL" dirty="0"/>
          </a:p>
          <a:p>
            <a:pPr algn="ctr"/>
            <a:r>
              <a:rPr lang="en-NL" dirty="0"/>
              <a:t>Storage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AC8F5-8181-76F3-4383-E66BEDCCED8A}"/>
              </a:ext>
            </a:extLst>
          </p:cNvPr>
          <p:cNvSpPr/>
          <p:nvPr/>
        </p:nvSpPr>
        <p:spPr>
          <a:xfrm>
            <a:off x="1039669" y="3429000"/>
            <a:ext cx="35179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Compute &amp; RAM</a:t>
            </a:r>
          </a:p>
          <a:p>
            <a:pPr algn="ctr"/>
            <a:r>
              <a:rPr lang="en-NL" dirty="0"/>
              <a:t>Hypervisor</a:t>
            </a:r>
          </a:p>
          <a:p>
            <a:pPr algn="ctr"/>
            <a:endParaRPr lang="en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A60F1-AD7B-F9A7-6A05-A5563E39FC65}"/>
              </a:ext>
            </a:extLst>
          </p:cNvPr>
          <p:cNvSpPr/>
          <p:nvPr/>
        </p:nvSpPr>
        <p:spPr>
          <a:xfrm>
            <a:off x="1001511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88959-04E1-77DE-A820-09E68B39AEAB}"/>
              </a:ext>
            </a:extLst>
          </p:cNvPr>
          <p:cNvSpPr/>
          <p:nvPr/>
        </p:nvSpPr>
        <p:spPr>
          <a:xfrm>
            <a:off x="1442316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DDDBA-B300-5D8B-7C0B-35CBFA340609}"/>
              </a:ext>
            </a:extLst>
          </p:cNvPr>
          <p:cNvSpPr/>
          <p:nvPr/>
        </p:nvSpPr>
        <p:spPr>
          <a:xfrm>
            <a:off x="1906906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3E5C-CB2C-6025-4D5E-9937C849A9DE}"/>
              </a:ext>
            </a:extLst>
          </p:cNvPr>
          <p:cNvSpPr/>
          <p:nvPr/>
        </p:nvSpPr>
        <p:spPr>
          <a:xfrm>
            <a:off x="2347711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B14E8-6006-EB95-CAFC-9326D6AE503C}"/>
              </a:ext>
            </a:extLst>
          </p:cNvPr>
          <p:cNvSpPr/>
          <p:nvPr/>
        </p:nvSpPr>
        <p:spPr>
          <a:xfrm>
            <a:off x="2817730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39D57-19EF-6A9F-9F96-D03A04A60E37}"/>
              </a:ext>
            </a:extLst>
          </p:cNvPr>
          <p:cNvSpPr/>
          <p:nvPr/>
        </p:nvSpPr>
        <p:spPr>
          <a:xfrm>
            <a:off x="3258535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0DFD9-7510-DA17-1917-38E2C7CB54E7}"/>
              </a:ext>
            </a:extLst>
          </p:cNvPr>
          <p:cNvSpPr/>
          <p:nvPr/>
        </p:nvSpPr>
        <p:spPr>
          <a:xfrm>
            <a:off x="3704014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3DF28-898D-26B8-DB28-66BC056D47E4}"/>
              </a:ext>
            </a:extLst>
          </p:cNvPr>
          <p:cNvSpPr/>
          <p:nvPr/>
        </p:nvSpPr>
        <p:spPr>
          <a:xfrm>
            <a:off x="4144819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74078-F290-BB84-5B5B-E442AC14368B}"/>
              </a:ext>
            </a:extLst>
          </p:cNvPr>
          <p:cNvSpPr txBox="1"/>
          <p:nvPr/>
        </p:nvSpPr>
        <p:spPr>
          <a:xfrm>
            <a:off x="1249280" y="5295900"/>
            <a:ext cx="340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  C</a:t>
            </a:r>
            <a:r>
              <a:rPr lang="en-NL" dirty="0"/>
              <a:t>ommodity hardware</a:t>
            </a:r>
          </a:p>
          <a:p>
            <a:r>
              <a:rPr lang="en-NL" dirty="0"/>
              <a:t>(Hardware Compatibility List)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183E5B-5099-6E7E-E60B-14A2C589DDDC}"/>
              </a:ext>
            </a:extLst>
          </p:cNvPr>
          <p:cNvSpPr/>
          <p:nvPr/>
        </p:nvSpPr>
        <p:spPr>
          <a:xfrm>
            <a:off x="7168000" y="1564091"/>
            <a:ext cx="228600" cy="295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68C9B-FA88-B041-3B45-345E6DA94268}"/>
              </a:ext>
            </a:extLst>
          </p:cNvPr>
          <p:cNvSpPr txBox="1"/>
          <p:nvPr/>
        </p:nvSpPr>
        <p:spPr>
          <a:xfrm>
            <a:off x="7634433" y="1511797"/>
            <a:ext cx="37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Every node runs a Controller VM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B8FBBD-B6FD-2F05-AF8F-3E59701603CD}"/>
              </a:ext>
            </a:extLst>
          </p:cNvPr>
          <p:cNvSpPr/>
          <p:nvPr/>
        </p:nvSpPr>
        <p:spPr>
          <a:xfrm>
            <a:off x="7789493" y="2155418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21371-34E0-D5D5-16F7-EAFADE0CEB17}"/>
              </a:ext>
            </a:extLst>
          </p:cNvPr>
          <p:cNvSpPr txBox="1"/>
          <p:nvPr/>
        </p:nvSpPr>
        <p:spPr>
          <a:xfrm>
            <a:off x="8133196" y="1948816"/>
            <a:ext cx="379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/>
              <a:t>Makes the node hypervisor </a:t>
            </a:r>
          </a:p>
          <a:p>
            <a:r>
              <a:rPr lang="en-NL" sz="1600" dirty="0"/>
              <a:t>agnostic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842CD-F7FF-1A9A-AA6B-8440DD6CEB45}"/>
              </a:ext>
            </a:extLst>
          </p:cNvPr>
          <p:cNvSpPr/>
          <p:nvPr/>
        </p:nvSpPr>
        <p:spPr>
          <a:xfrm>
            <a:off x="7789493" y="2869436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1B8C67-AE37-DB68-0A58-BC5B023A4927}"/>
              </a:ext>
            </a:extLst>
          </p:cNvPr>
          <p:cNvSpPr txBox="1"/>
          <p:nvPr/>
        </p:nvSpPr>
        <p:spPr>
          <a:xfrm>
            <a:off x="8133196" y="2662834"/>
            <a:ext cx="379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/>
              <a:t>Can be upgraded independently of the hypervisor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75F2A1-13B7-45BE-B8D4-264F293D0536}"/>
              </a:ext>
            </a:extLst>
          </p:cNvPr>
          <p:cNvSpPr/>
          <p:nvPr/>
        </p:nvSpPr>
        <p:spPr>
          <a:xfrm>
            <a:off x="7165694" y="3509446"/>
            <a:ext cx="228600" cy="295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4C1ACE-62CC-53B7-D75D-D021C11D777C}"/>
              </a:ext>
            </a:extLst>
          </p:cNvPr>
          <p:cNvSpPr txBox="1"/>
          <p:nvPr/>
        </p:nvSpPr>
        <p:spPr>
          <a:xfrm>
            <a:off x="7634433" y="3446900"/>
            <a:ext cx="613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/>
              <a:t>Open platform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7AC898-E73B-DEB1-20E1-20E51945E526}"/>
              </a:ext>
            </a:extLst>
          </p:cNvPr>
          <p:cNvSpPr/>
          <p:nvPr/>
        </p:nvSpPr>
        <p:spPr>
          <a:xfrm>
            <a:off x="7789493" y="4090521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07A9D2-4434-46D0-D1F2-9A5A2EFEA449}"/>
              </a:ext>
            </a:extLst>
          </p:cNvPr>
          <p:cNvSpPr txBox="1"/>
          <p:nvPr/>
        </p:nvSpPr>
        <p:spPr>
          <a:xfrm>
            <a:off x="8133196" y="4007029"/>
            <a:ext cx="3796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/>
              <a:t>Well documented API’S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2986CB-29D1-C1F1-F431-E81A280F5BEA}"/>
              </a:ext>
            </a:extLst>
          </p:cNvPr>
          <p:cNvSpPr/>
          <p:nvPr/>
        </p:nvSpPr>
        <p:spPr>
          <a:xfrm>
            <a:off x="7789493" y="4589432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22ADF4-C23A-1792-FAD5-264F47F8A0FB}"/>
              </a:ext>
            </a:extLst>
          </p:cNvPr>
          <p:cNvSpPr txBox="1"/>
          <p:nvPr/>
        </p:nvSpPr>
        <p:spPr>
          <a:xfrm>
            <a:off x="8133196" y="4505940"/>
            <a:ext cx="379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/>
              <a:t>Prism interface on every node in the cluster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23B50F-B4F2-3DB6-FF70-54DACBCCEE11}"/>
              </a:ext>
            </a:extLst>
          </p:cNvPr>
          <p:cNvSpPr/>
          <p:nvPr/>
        </p:nvSpPr>
        <p:spPr>
          <a:xfrm>
            <a:off x="7165694" y="5306934"/>
            <a:ext cx="228600" cy="295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62321E-7111-8987-B747-E6CA73A0DFEF}"/>
              </a:ext>
            </a:extLst>
          </p:cNvPr>
          <p:cNvSpPr txBox="1"/>
          <p:nvPr/>
        </p:nvSpPr>
        <p:spPr>
          <a:xfrm>
            <a:off x="7634433" y="5295900"/>
            <a:ext cx="613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/>
              <a:t>Shared Nothing Architecture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91D53-50D2-669D-0E29-E8034B9047C0}"/>
              </a:ext>
            </a:extLst>
          </p:cNvPr>
          <p:cNvSpPr/>
          <p:nvPr/>
        </p:nvSpPr>
        <p:spPr>
          <a:xfrm>
            <a:off x="7789493" y="5878303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5274E8-AE72-B59A-EB19-D20C1D406836}"/>
              </a:ext>
            </a:extLst>
          </p:cNvPr>
          <p:cNvSpPr txBox="1"/>
          <p:nvPr/>
        </p:nvSpPr>
        <p:spPr>
          <a:xfrm>
            <a:off x="8133196" y="5794811"/>
            <a:ext cx="379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/>
              <a:t>Nodes can be upgraded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91250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067A3-9BFB-359C-5990-5DE5A59AB680}"/>
              </a:ext>
            </a:extLst>
          </p:cNvPr>
          <p:cNvSpPr txBox="1"/>
          <p:nvPr/>
        </p:nvSpPr>
        <p:spPr>
          <a:xfrm>
            <a:off x="825500" y="1511300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20391-CFBD-DE8F-228A-A1BB059A79EC}"/>
              </a:ext>
            </a:extLst>
          </p:cNvPr>
          <p:cNvSpPr/>
          <p:nvPr/>
        </p:nvSpPr>
        <p:spPr>
          <a:xfrm>
            <a:off x="1155700" y="2362915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66EAD-E3E8-B2A3-56B8-C2C601FD5E49}"/>
              </a:ext>
            </a:extLst>
          </p:cNvPr>
          <p:cNvSpPr txBox="1"/>
          <p:nvPr/>
        </p:nvSpPr>
        <p:spPr>
          <a:xfrm>
            <a:off x="1600200" y="2259614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Stargate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6ADF4-CF2C-E488-5465-BC8DE08A0022}"/>
              </a:ext>
            </a:extLst>
          </p:cNvPr>
          <p:cNvSpPr/>
          <p:nvPr/>
        </p:nvSpPr>
        <p:spPr>
          <a:xfrm>
            <a:off x="1155700" y="2957914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8B18A-21DA-B4A9-A2CC-EE3A13400ACB}"/>
              </a:ext>
            </a:extLst>
          </p:cNvPr>
          <p:cNvSpPr txBox="1"/>
          <p:nvPr/>
        </p:nvSpPr>
        <p:spPr>
          <a:xfrm>
            <a:off x="1600200" y="285461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Cassandra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0A926C-78D7-55F6-62E6-BD9402B5D4C9}"/>
              </a:ext>
            </a:extLst>
          </p:cNvPr>
          <p:cNvSpPr/>
          <p:nvPr/>
        </p:nvSpPr>
        <p:spPr>
          <a:xfrm>
            <a:off x="1155700" y="3551927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B55F7-54AC-6EFC-FD66-C0D93A4A5DF8}"/>
              </a:ext>
            </a:extLst>
          </p:cNvPr>
          <p:cNvSpPr txBox="1"/>
          <p:nvPr/>
        </p:nvSpPr>
        <p:spPr>
          <a:xfrm>
            <a:off x="1600200" y="3448626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Prism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541D1-9E71-6D18-EBA9-78ECA8AF537D}"/>
              </a:ext>
            </a:extLst>
          </p:cNvPr>
          <p:cNvSpPr/>
          <p:nvPr/>
        </p:nvSpPr>
        <p:spPr>
          <a:xfrm>
            <a:off x="1168400" y="4032855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337321-2C09-3932-904F-6C94CDADCAAB}"/>
              </a:ext>
            </a:extLst>
          </p:cNvPr>
          <p:cNvSpPr txBox="1"/>
          <p:nvPr/>
        </p:nvSpPr>
        <p:spPr>
          <a:xfrm>
            <a:off x="1612900" y="3929554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Cerebro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FEA4C4-C482-9EF5-1B85-625F795092FE}"/>
              </a:ext>
            </a:extLst>
          </p:cNvPr>
          <p:cNvSpPr/>
          <p:nvPr/>
        </p:nvSpPr>
        <p:spPr>
          <a:xfrm>
            <a:off x="1181100" y="4616941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4E23B2-51EB-404C-80A9-0390C5D737B9}"/>
              </a:ext>
            </a:extLst>
          </p:cNvPr>
          <p:cNvSpPr txBox="1"/>
          <p:nvPr/>
        </p:nvSpPr>
        <p:spPr>
          <a:xfrm>
            <a:off x="1625600" y="4513640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Curator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04CFB30-57C8-8B2A-830C-48BDDCE8DA10}"/>
              </a:ext>
            </a:extLst>
          </p:cNvPr>
          <p:cNvSpPr/>
          <p:nvPr/>
        </p:nvSpPr>
        <p:spPr>
          <a:xfrm>
            <a:off x="1181100" y="5265335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0AB408-FD91-43FD-A04F-8A5AA658A27E}"/>
              </a:ext>
            </a:extLst>
          </p:cNvPr>
          <p:cNvSpPr txBox="1"/>
          <p:nvPr/>
        </p:nvSpPr>
        <p:spPr>
          <a:xfrm>
            <a:off x="1625600" y="51620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Zookeeper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9ED0FD-A5BA-2447-67D6-9F1E533A4D32}"/>
              </a:ext>
            </a:extLst>
          </p:cNvPr>
          <p:cNvSpPr/>
          <p:nvPr/>
        </p:nvSpPr>
        <p:spPr>
          <a:xfrm>
            <a:off x="1181100" y="5806096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9AA4DF-91F0-64C9-130D-199FC13DD0B3}"/>
              </a:ext>
            </a:extLst>
          </p:cNvPr>
          <p:cNvSpPr txBox="1"/>
          <p:nvPr/>
        </p:nvSpPr>
        <p:spPr>
          <a:xfrm>
            <a:off x="1625600" y="5702795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Acropolis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AA0C8B-9D89-C14A-D369-8BA03FAF117F}"/>
              </a:ext>
            </a:extLst>
          </p:cNvPr>
          <p:cNvSpPr txBox="1"/>
          <p:nvPr/>
        </p:nvSpPr>
        <p:spPr>
          <a:xfrm>
            <a:off x="3571714" y="5702795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AHV virtualization management component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CC1222-8195-989B-97F3-73FD14194E5C}"/>
              </a:ext>
            </a:extLst>
          </p:cNvPr>
          <p:cNvSpPr txBox="1"/>
          <p:nvPr/>
        </p:nvSpPr>
        <p:spPr>
          <a:xfrm>
            <a:off x="3571714" y="5162034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Information of all hardware and software components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80B4CD-76D6-1DE8-8F6E-511472682ADB}"/>
              </a:ext>
            </a:extLst>
          </p:cNvPr>
          <p:cNvSpPr txBox="1"/>
          <p:nvPr/>
        </p:nvSpPr>
        <p:spPr>
          <a:xfrm>
            <a:off x="3556000" y="2870177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Stores all metadata about guesst VM 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92B266-346C-6230-C3DB-B5EA5059329A}"/>
              </a:ext>
            </a:extLst>
          </p:cNvPr>
          <p:cNvSpPr txBox="1"/>
          <p:nvPr/>
        </p:nvSpPr>
        <p:spPr>
          <a:xfrm>
            <a:off x="3556000" y="2259614"/>
            <a:ext cx="703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Storage manager and main contact for the hypervisor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91B4E1-BB64-BC55-EFAD-0780448AB9AD}"/>
              </a:ext>
            </a:extLst>
          </p:cNvPr>
          <p:cNvSpPr txBox="1"/>
          <p:nvPr/>
        </p:nvSpPr>
        <p:spPr>
          <a:xfrm>
            <a:off x="47117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F5D1C7-AD91-96D7-2A2A-E1F8FF300F7F}"/>
              </a:ext>
            </a:extLst>
          </p:cNvPr>
          <p:cNvSpPr txBox="1"/>
          <p:nvPr/>
        </p:nvSpPr>
        <p:spPr>
          <a:xfrm>
            <a:off x="3556000" y="3444167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Management and configuration interface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35FA4F-4463-0D3A-4FBC-8CC002EB0D22}"/>
              </a:ext>
            </a:extLst>
          </p:cNvPr>
          <p:cNvSpPr txBox="1"/>
          <p:nvPr/>
        </p:nvSpPr>
        <p:spPr>
          <a:xfrm>
            <a:off x="3556000" y="3947237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Handles replication and Disaster Recovery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2BDCA4-70A8-389C-00D8-7F1887275535}"/>
              </a:ext>
            </a:extLst>
          </p:cNvPr>
          <p:cNvSpPr txBox="1"/>
          <p:nvPr/>
        </p:nvSpPr>
        <p:spPr>
          <a:xfrm>
            <a:off x="3556000" y="4506917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Background tasks for scanning metadata database </a:t>
            </a:r>
          </a:p>
        </p:txBody>
      </p:sp>
    </p:spTree>
    <p:extLst>
      <p:ext uri="{BB962C8B-B14F-4D97-AF65-F5344CB8AC3E}">
        <p14:creationId xmlns:p14="http://schemas.microsoft.com/office/powerpoint/2010/main" val="313331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B5862-45A7-DC5E-13AF-8A214429CB67}"/>
              </a:ext>
            </a:extLst>
          </p:cNvPr>
          <p:cNvSpPr/>
          <p:nvPr/>
        </p:nvSpPr>
        <p:spPr>
          <a:xfrm>
            <a:off x="1097400" y="1792691"/>
            <a:ext cx="228600" cy="295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6A2E0-D991-91FB-8775-5401AA9CD647}"/>
              </a:ext>
            </a:extLst>
          </p:cNvPr>
          <p:cNvSpPr txBox="1"/>
          <p:nvPr/>
        </p:nvSpPr>
        <p:spPr>
          <a:xfrm>
            <a:off x="1587500" y="171909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Prism Element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66885-036A-4BEC-6F6F-46C248231D2D}"/>
              </a:ext>
            </a:extLst>
          </p:cNvPr>
          <p:cNvSpPr/>
          <p:nvPr/>
        </p:nvSpPr>
        <p:spPr>
          <a:xfrm>
            <a:off x="6855700" y="1792691"/>
            <a:ext cx="228600" cy="295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7134B-7347-68EB-1B8A-F0DF192DE0E0}"/>
              </a:ext>
            </a:extLst>
          </p:cNvPr>
          <p:cNvSpPr txBox="1"/>
          <p:nvPr/>
        </p:nvSpPr>
        <p:spPr>
          <a:xfrm>
            <a:off x="7345800" y="171909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Prism Central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BFF56-85FF-4AC3-9A8E-EF614CBD8385}"/>
              </a:ext>
            </a:extLst>
          </p:cNvPr>
          <p:cNvSpPr/>
          <p:nvPr/>
        </p:nvSpPr>
        <p:spPr>
          <a:xfrm>
            <a:off x="1701800" y="2750298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84898B-531E-935B-1922-10B39299E2D0}"/>
              </a:ext>
            </a:extLst>
          </p:cNvPr>
          <p:cNvSpPr txBox="1"/>
          <p:nvPr/>
        </p:nvSpPr>
        <p:spPr>
          <a:xfrm>
            <a:off x="2057400" y="2646997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Built into the platform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6E098B-6AD6-8F49-3AE5-3B426CB1F8E7}"/>
              </a:ext>
            </a:extLst>
          </p:cNvPr>
          <p:cNvSpPr/>
          <p:nvPr/>
        </p:nvSpPr>
        <p:spPr>
          <a:xfrm>
            <a:off x="1701800" y="3621807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EF75C6-0FAC-2224-966E-FF31CBA74793}"/>
              </a:ext>
            </a:extLst>
          </p:cNvPr>
          <p:cNvSpPr txBox="1"/>
          <p:nvPr/>
        </p:nvSpPr>
        <p:spPr>
          <a:xfrm>
            <a:off x="2057400" y="3518506"/>
            <a:ext cx="42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Configuration, Management and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6982EB-0651-59F8-91D9-36286C1BAE62}"/>
              </a:ext>
            </a:extLst>
          </p:cNvPr>
          <p:cNvSpPr/>
          <p:nvPr/>
        </p:nvSpPr>
        <p:spPr>
          <a:xfrm>
            <a:off x="1701800" y="4628044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0A6310-2153-E732-8C77-38B95D1D572C}"/>
              </a:ext>
            </a:extLst>
          </p:cNvPr>
          <p:cNvSpPr txBox="1"/>
          <p:nvPr/>
        </p:nvSpPr>
        <p:spPr>
          <a:xfrm>
            <a:off x="2057400" y="452474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Works at the cluster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E3B8BD-BEF8-0F1A-5B3A-DD7F0283C187}"/>
              </a:ext>
            </a:extLst>
          </p:cNvPr>
          <p:cNvSpPr/>
          <p:nvPr/>
        </p:nvSpPr>
        <p:spPr>
          <a:xfrm>
            <a:off x="6855700" y="2748866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F6C47-158D-5537-71E8-51F674417F48}"/>
              </a:ext>
            </a:extLst>
          </p:cNvPr>
          <p:cNvSpPr txBox="1"/>
          <p:nvPr/>
        </p:nvSpPr>
        <p:spPr>
          <a:xfrm>
            <a:off x="7211300" y="264556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Runs in one VM or multiple VMs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BACD09-F097-6BF7-6598-8FF3F08DDA83}"/>
              </a:ext>
            </a:extLst>
          </p:cNvPr>
          <p:cNvSpPr/>
          <p:nvPr/>
        </p:nvSpPr>
        <p:spPr>
          <a:xfrm>
            <a:off x="6855700" y="3577073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461CB4-8A37-2EA6-B61E-84C90AD3DE8D}"/>
              </a:ext>
            </a:extLst>
          </p:cNvPr>
          <p:cNvSpPr txBox="1"/>
          <p:nvPr/>
        </p:nvSpPr>
        <p:spPr>
          <a:xfrm>
            <a:off x="7211300" y="3473772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Organizational view of distributed environment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304B3-E715-7344-F6E2-232EBEE5F100}"/>
              </a:ext>
            </a:extLst>
          </p:cNvPr>
          <p:cNvSpPr/>
          <p:nvPr/>
        </p:nvSpPr>
        <p:spPr>
          <a:xfrm>
            <a:off x="6855700" y="4611882"/>
            <a:ext cx="228600" cy="162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611D11-6F94-CFC7-0D53-215FEF026106}"/>
              </a:ext>
            </a:extLst>
          </p:cNvPr>
          <p:cNvSpPr txBox="1"/>
          <p:nvPr/>
        </p:nvSpPr>
        <p:spPr>
          <a:xfrm>
            <a:off x="7211300" y="450858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Manage different clusters</a:t>
            </a:r>
          </a:p>
        </p:txBody>
      </p:sp>
    </p:spTree>
    <p:extLst>
      <p:ext uri="{BB962C8B-B14F-4D97-AF65-F5344CB8AC3E}">
        <p14:creationId xmlns:p14="http://schemas.microsoft.com/office/powerpoint/2010/main" val="3029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Prism Element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F701768-2E1A-5D7F-83A7-D06A2DEDE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947652"/>
            <a:ext cx="10236200" cy="59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Prism Central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03CA281-836C-1D9C-3ABF-D318E5EE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68" y="1246241"/>
            <a:ext cx="7823432" cy="5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Block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2A598-ABF5-2B74-169A-54910C9915F5}"/>
              </a:ext>
            </a:extLst>
          </p:cNvPr>
          <p:cNvSpPr/>
          <p:nvPr/>
        </p:nvSpPr>
        <p:spPr>
          <a:xfrm>
            <a:off x="1039669" y="3873500"/>
            <a:ext cx="3517900" cy="128270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Compute &amp; RAM</a:t>
            </a:r>
          </a:p>
          <a:p>
            <a:pPr algn="ctr"/>
            <a:endParaRPr lang="en-NL" dirty="0"/>
          </a:p>
          <a:p>
            <a:pPr algn="ctr"/>
            <a:r>
              <a:rPr lang="en-NL" dirty="0"/>
              <a:t>Storage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AC8F5-8181-76F3-4383-E66BEDCCED8A}"/>
              </a:ext>
            </a:extLst>
          </p:cNvPr>
          <p:cNvSpPr/>
          <p:nvPr/>
        </p:nvSpPr>
        <p:spPr>
          <a:xfrm>
            <a:off x="1039669" y="3429000"/>
            <a:ext cx="35179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Compute &amp; RAM</a:t>
            </a:r>
          </a:p>
          <a:p>
            <a:pPr algn="ctr"/>
            <a:r>
              <a:rPr lang="en-NL" dirty="0"/>
              <a:t>Hypervisor</a:t>
            </a:r>
          </a:p>
          <a:p>
            <a:pPr algn="ctr"/>
            <a:endParaRPr lang="en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A60F1-AD7B-F9A7-6A05-A5563E39FC65}"/>
              </a:ext>
            </a:extLst>
          </p:cNvPr>
          <p:cNvSpPr/>
          <p:nvPr/>
        </p:nvSpPr>
        <p:spPr>
          <a:xfrm>
            <a:off x="1001511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88959-04E1-77DE-A820-09E68B39AEAB}"/>
              </a:ext>
            </a:extLst>
          </p:cNvPr>
          <p:cNvSpPr/>
          <p:nvPr/>
        </p:nvSpPr>
        <p:spPr>
          <a:xfrm>
            <a:off x="1442316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DDDBA-B300-5D8B-7C0B-35CBFA340609}"/>
              </a:ext>
            </a:extLst>
          </p:cNvPr>
          <p:cNvSpPr/>
          <p:nvPr/>
        </p:nvSpPr>
        <p:spPr>
          <a:xfrm>
            <a:off x="1906906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3E5C-CB2C-6025-4D5E-9937C849A9DE}"/>
              </a:ext>
            </a:extLst>
          </p:cNvPr>
          <p:cNvSpPr/>
          <p:nvPr/>
        </p:nvSpPr>
        <p:spPr>
          <a:xfrm>
            <a:off x="2347711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B14E8-6006-EB95-CAFC-9326D6AE503C}"/>
              </a:ext>
            </a:extLst>
          </p:cNvPr>
          <p:cNvSpPr/>
          <p:nvPr/>
        </p:nvSpPr>
        <p:spPr>
          <a:xfrm>
            <a:off x="2817730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39D57-19EF-6A9F-9F96-D03A04A60E37}"/>
              </a:ext>
            </a:extLst>
          </p:cNvPr>
          <p:cNvSpPr/>
          <p:nvPr/>
        </p:nvSpPr>
        <p:spPr>
          <a:xfrm>
            <a:off x="3258535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0DFD9-7510-DA17-1917-38E2C7CB54E7}"/>
              </a:ext>
            </a:extLst>
          </p:cNvPr>
          <p:cNvSpPr/>
          <p:nvPr/>
        </p:nvSpPr>
        <p:spPr>
          <a:xfrm>
            <a:off x="3704014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3DF28-898D-26B8-DB28-66BC056D47E4}"/>
              </a:ext>
            </a:extLst>
          </p:cNvPr>
          <p:cNvSpPr/>
          <p:nvPr/>
        </p:nvSpPr>
        <p:spPr>
          <a:xfrm>
            <a:off x="4144819" y="3016766"/>
            <a:ext cx="412750" cy="304800"/>
          </a:xfrm>
          <a:prstGeom prst="rect">
            <a:avLst/>
          </a:prstGeom>
          <a:solidFill>
            <a:srgbClr val="B7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74078-F290-BB84-5B5B-E442AC14368B}"/>
              </a:ext>
            </a:extLst>
          </p:cNvPr>
          <p:cNvSpPr txBox="1"/>
          <p:nvPr/>
        </p:nvSpPr>
        <p:spPr>
          <a:xfrm>
            <a:off x="1906906" y="5250934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Single Node</a:t>
            </a:r>
            <a:endParaRPr lang="en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94154-310B-9820-FCB2-D52107642501}"/>
              </a:ext>
            </a:extLst>
          </p:cNvPr>
          <p:cNvSpPr/>
          <p:nvPr/>
        </p:nvSpPr>
        <p:spPr>
          <a:xfrm>
            <a:off x="7070723" y="2978150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63CA04-229D-4F4A-34A4-5BA50480548C}"/>
              </a:ext>
            </a:extLst>
          </p:cNvPr>
          <p:cNvSpPr/>
          <p:nvPr/>
        </p:nvSpPr>
        <p:spPr>
          <a:xfrm>
            <a:off x="9374270" y="2978150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28315C-8F31-F108-6F65-71EA8A8AC6A4}"/>
              </a:ext>
            </a:extLst>
          </p:cNvPr>
          <p:cNvSpPr/>
          <p:nvPr/>
        </p:nvSpPr>
        <p:spPr>
          <a:xfrm>
            <a:off x="9405210" y="4064000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6E0402-69F5-B22A-DD9E-AC219AA1483E}"/>
              </a:ext>
            </a:extLst>
          </p:cNvPr>
          <p:cNvSpPr/>
          <p:nvPr/>
        </p:nvSpPr>
        <p:spPr>
          <a:xfrm>
            <a:off x="7070723" y="4080225"/>
            <a:ext cx="2156404" cy="933450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Node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5B2F0-0FFB-14F6-1BF4-70924310980E}"/>
              </a:ext>
            </a:extLst>
          </p:cNvPr>
          <p:cNvSpPr/>
          <p:nvPr/>
        </p:nvSpPr>
        <p:spPr>
          <a:xfrm>
            <a:off x="6811640" y="2824018"/>
            <a:ext cx="4909305" cy="2332182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D21C5-58DE-B060-BBEA-30560656F227}"/>
              </a:ext>
            </a:extLst>
          </p:cNvPr>
          <p:cNvSpPr txBox="1"/>
          <p:nvPr/>
        </p:nvSpPr>
        <p:spPr>
          <a:xfrm>
            <a:off x="8086579" y="5262357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Block = 1,2,3 or 4 Nodes</a:t>
            </a:r>
            <a:endParaRPr lang="en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FE5C3A-59CA-EDEC-5A84-3D007495FA93}"/>
              </a:ext>
            </a:extLst>
          </p:cNvPr>
          <p:cNvSpPr txBox="1"/>
          <p:nvPr/>
        </p:nvSpPr>
        <p:spPr>
          <a:xfrm>
            <a:off x="7735522" y="245641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physical server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rackable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unit</a:t>
            </a:r>
            <a:endParaRPr lang="en-NL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510E52-8E9F-B661-063C-60C8C1C28A7B}"/>
              </a:ext>
            </a:extLst>
          </p:cNvPr>
          <p:cNvCxnSpPr>
            <a:cxnSpLocks/>
          </p:cNvCxnSpPr>
          <p:nvPr/>
        </p:nvCxnSpPr>
        <p:spPr>
          <a:xfrm>
            <a:off x="4777215" y="4043568"/>
            <a:ext cx="1595875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5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2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5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6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9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Props1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customXml/itemProps2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1032</Words>
  <Application>Microsoft Macintosh PowerPoint</Application>
  <PresentationFormat>Widescreen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</vt:lpstr>
      <vt:lpstr>Body</vt:lpstr>
      <vt:lpstr>Calibri</vt:lpstr>
      <vt:lpstr>Century Gothic</vt:lpstr>
      <vt:lpstr>Gotham Light</vt:lpstr>
      <vt:lpstr>var(--font-family-body)</vt:lpstr>
      <vt:lpstr>Office Theme</vt:lpstr>
      <vt:lpstr>PowerPoint Presentation</vt:lpstr>
      <vt:lpstr>What is hyperconverged</vt:lpstr>
      <vt:lpstr>A node</vt:lpstr>
      <vt:lpstr>A node</vt:lpstr>
      <vt:lpstr>CVM</vt:lpstr>
      <vt:lpstr>Prism</vt:lpstr>
      <vt:lpstr>Prism Element</vt:lpstr>
      <vt:lpstr>Prism Central</vt:lpstr>
      <vt:lpstr>A Block</vt:lpstr>
      <vt:lpstr>A Cluster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 van der weerd</cp:lastModifiedBy>
  <cp:revision>87</cp:revision>
  <cp:lastPrinted>2023-06-23T16:02:53Z</cp:lastPrinted>
  <dcterms:created xsi:type="dcterms:W3CDTF">2018-08-08T16:01:19Z</dcterms:created>
  <dcterms:modified xsi:type="dcterms:W3CDTF">2023-07-11T13:45:38Z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