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0"/>
  </p:sldMasterIdLst>
  <p:notesMasterIdLst>
    <p:notesMasterId r:id="rId19"/>
  </p:notesMasterIdLst>
  <p:handoutMasterIdLst>
    <p:handoutMasterId r:id="rId20"/>
  </p:handoutMasterIdLst>
  <p:sldIdLst>
    <p:sldId id="256" r:id="rId11"/>
    <p:sldId id="383" r:id="rId12"/>
    <p:sldId id="384" r:id="rId13"/>
    <p:sldId id="386" r:id="rId14"/>
    <p:sldId id="387" r:id="rId15"/>
    <p:sldId id="388" r:id="rId16"/>
    <p:sldId id="389" r:id="rId17"/>
    <p:sldId id="379" r:id="rId18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urse Slides" id="{FBE60AAB-D247-4DF3-B498-3AF8AA16D2D8}">
          <p14:sldIdLst>
            <p14:sldId id="256"/>
            <p14:sldId id="383"/>
            <p14:sldId id="384"/>
            <p14:sldId id="386"/>
            <p14:sldId id="387"/>
            <p14:sldId id="388"/>
            <p14:sldId id="389"/>
            <p14:sldId id="3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kren Nikolov" initials="IN" lastIdx="1" clrIdx="0">
    <p:extLst>
      <p:ext uri="{19B8F6BF-5375-455C-9EA6-DF929625EA0E}">
        <p15:presenceInfo xmlns:p15="http://schemas.microsoft.com/office/powerpoint/2012/main" userId="ab24f552d122ff65" providerId="Windows Live"/>
      </p:ext>
    </p:extLst>
  </p:cmAuthor>
  <p:cmAuthor id="2" name="Adrienne Koger" initials="AK" lastIdx="2" clrIdx="1">
    <p:extLst>
      <p:ext uri="{19B8F6BF-5375-455C-9EA6-DF929625EA0E}">
        <p15:presenceInfo xmlns:p15="http://schemas.microsoft.com/office/powerpoint/2012/main" userId="S-1-5-21-4238561009-3572522374-3492982074-92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E28A"/>
    <a:srgbClr val="B7D560"/>
    <a:srgbClr val="EBEEF0"/>
    <a:srgbClr val="076F8A"/>
    <a:srgbClr val="AE1A27"/>
    <a:srgbClr val="1E3B46"/>
    <a:srgbClr val="590508"/>
    <a:srgbClr val="9BACB2"/>
    <a:srgbClr val="3D3D3D"/>
    <a:srgbClr val="FFFF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54694" autoAdjust="0"/>
  </p:normalViewPr>
  <p:slideViewPr>
    <p:cSldViewPr snapToGrid="0">
      <p:cViewPr varScale="1">
        <p:scale>
          <a:sx n="67" d="100"/>
          <a:sy n="67" d="100"/>
        </p:scale>
        <p:origin x="536" y="168"/>
      </p:cViewPr>
      <p:guideLst>
        <p:guide orient="horz" pos="1920"/>
        <p:guide pos="3840"/>
      </p:guideLst>
    </p:cSldViewPr>
  </p:slideViewPr>
  <p:outlineViewPr>
    <p:cViewPr>
      <p:scale>
        <a:sx n="33" d="100"/>
        <a:sy n="33" d="100"/>
      </p:scale>
      <p:origin x="0" y="-5731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10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4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135AA9F-81FA-42C8-8DA4-7B53C84299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607DCA-16B1-4C23-BBDD-900092233A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FB752-42D2-4A54-8D49-FDE482613981}" type="datetimeFigureOut">
              <a:rPr lang="en-US" smtClean="0"/>
              <a:t>6/23/23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F507B-C0CB-4EA3-BACE-DBE5136A63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0FDD7-5A34-4439-9844-82085816D1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9F48E-299E-44EC-A4A1-62C92C50B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53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6C722-B898-45D2-8227-B21BADCC8A1D}" type="datetimeFigureOut">
              <a:rPr lang="en-US" smtClean="0"/>
              <a:t>6/23/23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985E4-63A6-42C5-B555-D36F14EDE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65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In deze module richten we ons </a:t>
            </a:r>
            <a:r>
              <a:rPr lang="nl-NL"/>
              <a:t>op Images.</a:t>
            </a:r>
            <a:endParaRPr lang="nl-NL" dirty="0"/>
          </a:p>
          <a:p>
            <a:pPr algn="l" fontAlgn="base"/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96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Wat is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image?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Er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zijn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twee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soorten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images;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iso-image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schijfimage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l" fontAlgn="base" latinLnBrk="0"/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ISO-image is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bestand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dat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 of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kopie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gegevens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op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optische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bevat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terwijl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schijfimage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virtuele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kloon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 van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fysieke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volledige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gegevens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inclusief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bestandsstructuur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bestanden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mappen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opgeslagen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in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schijfkopie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gebruikt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?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ISO-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schijfkopiebestanden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geïmporteerd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met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behulp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Prism Central of Prism Element.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Deze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vervolgens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gebruikt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om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besturingssysteem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of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applicaties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installeren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Met Prism Central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u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bestaande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VM-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klonen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toevoegen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aan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lijst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met images.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75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Wat is de image service?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imageservice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functie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die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beschikbaar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 op AHV-clusters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waarmee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u ISO-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schijfimagebestanden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besturingssysteem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importeren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configureren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met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behulp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Prism Central of Prism Element.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Deze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vervolgens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gebruikt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installatie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besturingssysteem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of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toepassing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beeldservice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ondersteunt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schijfformaten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raw,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vhd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vhdx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vmdk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vdi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ova, iso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qcow2.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images die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zijn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geüpload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naar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Element,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bevinden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zich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alleen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door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dat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Element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beheerd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In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wezen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zijn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ze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alleen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beschikbaar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gebruik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op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één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cluster.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imageservice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functie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die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beschikbaar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 op AHV-clusters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waarmee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u ISO-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schijfimagebestanden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besturingssysteem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importeren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configureren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met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behulp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Prism Central of Prism Element.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Deze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vervolgens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gebruikt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installatie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besturingssysteem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of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toepassing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beeldservice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ondersteunt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schijfformaten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raw,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vhd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vhdx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vmdk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vdi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ova, iso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qcow2.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images die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zijn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geüpload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naar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Element,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bevinden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zich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alleen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door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dat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Element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beheerd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In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wezen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zijn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ze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alleen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beschikbaar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gebruik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op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één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cluster.</a:t>
            </a: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Als u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echter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Central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gebruikt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u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handmatig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naar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Central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migreren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alle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of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meer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clusters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vanaf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één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locatie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 die op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deze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manier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naar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Central is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gemigreerd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blijft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op Prism Element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staan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maar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kan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alleen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bijgewerkt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gewijzigd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beheerd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vanuit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Central.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68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Het dashboard images is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uniek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Prism Central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heeft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equivalent in Prism Element. Hiermee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u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uw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uploaden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importeren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evenals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imagesbeleid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maken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vanaf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enkele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pagina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in Prism.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Entiteiten</a:t>
            </a:r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Berekenen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opslaan</a:t>
            </a:r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images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tabblad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Lijst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geeft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tabel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weer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met de naam,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beschrijving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type,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grootte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maker van alle images die door Prism Central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beheerd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Als u op de naam van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klikt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detailpagina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die image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weergegeven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Vanaf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dit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tabblad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u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toevoegen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importeren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verwijderen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bijwerken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;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toevoegen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aan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catalogi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;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categorieën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U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pagina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ook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filteren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op naam,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beschrijving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categorie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type.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tabblad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heeft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twee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opties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Plaatsingsbeleid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Met Prism Central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u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configureren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dat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bepaalt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welke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clusters de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ontvangen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die u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uploadt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Dit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zogenaamde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plaatsingsbeleid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images,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wijst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images toe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aan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doelclusters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met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behulp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categorieën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die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aan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beide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entiteiten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zijn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gekoppeld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pagina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Plaatsingsbeleid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geeft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overzicht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al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plaatsing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dat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geconfigureerd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de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waarop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ze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zijn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toegepast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of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image al dan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niet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voldoet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aan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U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ook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rechtstreeks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vanaf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deze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pagina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nieuw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plaatsingsbeleid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maken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l" fontAlgn="base" latinLnBrk="0"/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Bandbreedtebeperkingsbeleid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bandbreedtebeperking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beperkt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verbruikte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bandbreedte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tijdens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maken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images met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behulp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de URL-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optie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in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specifieke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clusters (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dit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wordt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verderop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deze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module in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meer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detail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beschreven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).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Zonder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beleid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bandbreedtebeperking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verbruikt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het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maken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images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vanaf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externe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server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zoveel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bandbreedte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als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beschikbaar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is.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Dit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beperkt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beschikbaarheid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van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bandbreedte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andere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clusterbewerkingen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Vanaf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deze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pagina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kunt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u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beleidsregels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voor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bandbreedtebeperking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bekijken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maken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bijwerken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b="0" i="0" baseline="0" dirty="0" err="1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verwijderen</a:t>
            </a:r>
            <a:r>
              <a:rPr lang="en-GB" b="0" i="0" baseline="0" dirty="0">
                <a:solidFill>
                  <a:srgbClr val="313537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l" fontAlgn="base" latinLnBrk="0"/>
            <a:endParaRPr lang="en-GB" b="0" i="0" baseline="0" dirty="0">
              <a:solidFill>
                <a:srgbClr val="313537"/>
              </a:solidFill>
              <a:effectLst/>
              <a:latin typeface="Calibri" panose="020F0502020204030204" pitchFamily="34" charset="0"/>
            </a:endParaRPr>
          </a:p>
          <a:p>
            <a:pPr algn="l" fontAlgn="base" latinLnBrk="0"/>
            <a:endParaRPr lang="en-GB" b="0" i="0" dirty="0">
              <a:solidFill>
                <a:srgbClr val="313537"/>
              </a:solidFill>
              <a:effectLst/>
              <a:latin typeface="Body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41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 latinLnBrk="0"/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In Prism Central:</a:t>
            </a:r>
          </a:p>
          <a:p>
            <a:pPr marL="171450" indent="-171450" algn="l" fontAlgn="base" latinLnBrk="0">
              <a:buFontTx/>
              <a:buChar char="-"/>
            </a:pP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Entities - Compute &amp; Storage – Images - Add Image</a:t>
            </a:r>
          </a:p>
          <a:p>
            <a:pPr marL="171450" indent="-171450" algn="l" fontAlgn="base" latinLnBrk="0">
              <a:buFontTx/>
              <a:buChar char="-"/>
            </a:pP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Local file - URL - VM disk to be cloned</a:t>
            </a:r>
          </a:p>
          <a:p>
            <a:pPr algn="l" fontAlgn="base" latinLnBrk="0"/>
            <a:endParaRPr lang="en-GB" b="0" i="0" dirty="0">
              <a:solidFill>
                <a:srgbClr val="313537"/>
              </a:solidFill>
              <a:effectLst/>
              <a:latin typeface="Body"/>
            </a:endParaRPr>
          </a:p>
          <a:p>
            <a:pPr algn="l" fontAlgn="base" latinLnBrk="0"/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PlacementPolicy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:</a:t>
            </a:r>
          </a:p>
          <a:p>
            <a:pPr algn="l" fontAlgn="base" latinLnBrk="0"/>
            <a:endParaRPr lang="en-GB" b="0" i="0" dirty="0">
              <a:solidFill>
                <a:srgbClr val="313537"/>
              </a:solidFill>
              <a:effectLst/>
              <a:latin typeface="Body"/>
            </a:endParaRPr>
          </a:p>
          <a:p>
            <a:pPr algn="l" fontAlgn="base" latinLnBrk="0"/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Direct op clusters.</a:t>
            </a:r>
          </a:p>
          <a:p>
            <a:pPr algn="l" fontAlgn="base" latinLnBrk="0"/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Deze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optie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wordt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aanbevolen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voor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kleinere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omgevingen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kunt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deze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optie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gebruiken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om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​​of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meer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clusters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selecteren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de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geüploade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image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wordt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beschikbaar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gesteld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op alle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geselecteerde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clusters.</a:t>
            </a:r>
          </a:p>
          <a:p>
            <a:pPr algn="l" fontAlgn="base" latinLnBrk="0"/>
            <a:endParaRPr lang="en-GB" b="0" i="0" dirty="0">
              <a:solidFill>
                <a:srgbClr val="313537"/>
              </a:solidFill>
              <a:effectLst/>
              <a:latin typeface="Body"/>
            </a:endParaRPr>
          </a:p>
          <a:p>
            <a:pPr algn="l" fontAlgn="base" latinLnBrk="0"/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Gebruik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PlacementPolicy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:</a:t>
            </a:r>
          </a:p>
          <a:p>
            <a:pPr algn="l" fontAlgn="base" latinLnBrk="0"/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Deze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optie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wordt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aanbevolen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voor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grotere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omgevingen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 Als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deze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optie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wilt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gebruiken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moet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beleid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voor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het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plaatsen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van images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instellen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waarbij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categorieën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aan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clusters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worden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gekoppeld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vervolgens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categorieën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aan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images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worden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toegewezen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Zodra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dit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gebeurd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hoeft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alleen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maar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categorie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selecteren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tijdens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het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uploaden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van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image (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zoals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weergegeven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in de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volgende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image) om de image in het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juiste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cluster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plaatsen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92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 latinLnBrk="0"/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images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kunnen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worden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verwijderd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ze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kunnen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worden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gewijzigd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toegevoegd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aan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catalogus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kunt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categorieën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beheren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met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betrekking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tot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PlacementPolicy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</a:t>
            </a:r>
          </a:p>
          <a:p>
            <a:pPr algn="l" fontAlgn="base" latinLnBrk="0"/>
            <a:endParaRPr lang="en-GB" b="0" i="0" dirty="0">
              <a:solidFill>
                <a:srgbClr val="313537"/>
              </a:solidFill>
              <a:effectLst/>
              <a:latin typeface="Body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 latinLnBrk="0"/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Het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uploaden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van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Image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naar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Prism Element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lijkt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sterk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op het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uploadproces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van Prism Central, met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één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belangrijk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verschil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: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aangezien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Prism Element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slechts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één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cluster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beheert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is het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gedeelte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'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locatieselectie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' van de procedure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niet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van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toepassing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hoeft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alleen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uw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Image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selecteren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basisinformatie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op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geven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deze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uploaden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</a:t>
            </a:r>
          </a:p>
          <a:p>
            <a:pPr algn="l" fontAlgn="base" latinLnBrk="0"/>
            <a:endParaRPr lang="en-GB" b="0" i="0" dirty="0">
              <a:solidFill>
                <a:srgbClr val="313537"/>
              </a:solidFill>
              <a:effectLst/>
              <a:latin typeface="Body"/>
            </a:endParaRPr>
          </a:p>
          <a:p>
            <a:pPr algn="l" fontAlgn="base" latinLnBrk="0"/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Elke Image die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rechtstreeks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naar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Prism Element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uploadt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kan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in Prism Central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worden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geïmporteerd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zodat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u al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uw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Images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vanaf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één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enkele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locatie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kunt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beheren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bijwerken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 Om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​​Image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importeren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moet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naar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het dashboard images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navigeren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op de knop images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importeren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klikken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. U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kunt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er dan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voor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kiezen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om alle images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te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importeren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, of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alleen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de images van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een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</a:t>
            </a:r>
            <a:r>
              <a:rPr lang="en-GB" b="0" i="0" dirty="0" err="1">
                <a:solidFill>
                  <a:srgbClr val="313537"/>
                </a:solidFill>
                <a:effectLst/>
                <a:latin typeface="Body"/>
              </a:rPr>
              <a:t>specifiek</a:t>
            </a:r>
            <a:r>
              <a:rPr lang="en-GB" b="0" i="0" dirty="0">
                <a:solidFill>
                  <a:srgbClr val="313537"/>
                </a:solidFill>
                <a:effectLst/>
                <a:latin typeface="Body"/>
              </a:rPr>
              <a:t> cluster.</a:t>
            </a:r>
            <a:br>
              <a:rPr lang="en-GB" dirty="0"/>
            </a:br>
            <a:endParaRPr lang="en-GB" b="0" i="0" dirty="0">
              <a:solidFill>
                <a:srgbClr val="313537"/>
              </a:solidFill>
              <a:effectLst/>
              <a:latin typeface="Body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49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endParaRPr lang="en-GB" sz="1600" b="0" i="0" dirty="0">
              <a:solidFill>
                <a:srgbClr val="313537"/>
              </a:solidFill>
              <a:effectLst/>
              <a:latin typeface="Body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6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microsoft.com/office/2007/relationships/media" Target="../media/media1.m4a"/><Relationship Id="rId1" Type="http://schemas.openxmlformats.org/officeDocument/2006/relationships/audio" Target="NULL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11" Type="http://schemas.openxmlformats.org/officeDocument/2006/relationships/image" Target="../media/image1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microsoft.com/office/2007/relationships/media" Target="../media/media1.m4a"/><Relationship Id="rId1" Type="http://schemas.openxmlformats.org/officeDocument/2006/relationships/audio" Target="NULL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ping Moving Gradie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ilent Track to Trigger Animation">
            <a:hlinkClick r:id="" action="ppaction://media"/>
            <a:extLst>
              <a:ext uri="{FF2B5EF4-FFF2-40B4-BE49-F238E27FC236}">
                <a16:creationId xmlns:a16="http://schemas.microsoft.com/office/drawing/2014/main" id="{69BD2BE3-DAC5-48AA-A4CF-A90064080F80}"/>
              </a:ext>
            </a:extLst>
          </p:cNvPr>
          <p:cNvPicPr>
            <a:picLocks noChangeAspect="1"/>
          </p:cNvPicPr>
          <p:nvPr userDrawn="1">
            <a:audioFile r:link="rId1"/>
            <p:extLst>
              <p:ext uri="{DAA4B4D4-6D71-4841-9C94-3DE7FCFB9230}">
                <p14:media xmlns:p14="http://schemas.microsoft.com/office/powerpoint/2010/main" r:embed="rId2">
                  <p14:trim end="823.365"/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56782" y="6355081"/>
            <a:ext cx="609600" cy="609600"/>
          </a:xfrm>
          <a:prstGeom prst="rect">
            <a:avLst/>
          </a:prstGeom>
        </p:spPr>
      </p:pic>
      <p:sp>
        <p:nvSpPr>
          <p:cNvPr id="38" name="middle dark">
            <a:extLst>
              <a:ext uri="{FF2B5EF4-FFF2-40B4-BE49-F238E27FC236}">
                <a16:creationId xmlns:a16="http://schemas.microsoft.com/office/drawing/2014/main" id="{517CB609-4ECB-4C50-961A-8AFE856D09F3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99000">
                <a:schemeClr val="bg2"/>
              </a:gs>
              <a:gs pos="0">
                <a:schemeClr val="bg2">
                  <a:lumMod val="100000"/>
                </a:schemeClr>
              </a:gs>
              <a:gs pos="4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bottom right dark">
            <a:extLst>
              <a:ext uri="{FF2B5EF4-FFF2-40B4-BE49-F238E27FC236}">
                <a16:creationId xmlns:a16="http://schemas.microsoft.com/office/drawing/2014/main" id="{37A74D59-9BF1-41F0-9A30-C6F6CAF9E812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top left dark">
            <a:extLst>
              <a:ext uri="{FF2B5EF4-FFF2-40B4-BE49-F238E27FC236}">
                <a16:creationId xmlns:a16="http://schemas.microsoft.com/office/drawing/2014/main" id="{42386A45-73FD-4537-B477-A3BF55D6498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bottom right dark">
            <a:extLst>
              <a:ext uri="{FF2B5EF4-FFF2-40B4-BE49-F238E27FC236}">
                <a16:creationId xmlns:a16="http://schemas.microsoft.com/office/drawing/2014/main" id="{15C5F95A-3571-4005-8F38-074F065F4E2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mall Red Line">
            <a:extLst>
              <a:ext uri="{FF2B5EF4-FFF2-40B4-BE49-F238E27FC236}">
                <a16:creationId xmlns:a16="http://schemas.microsoft.com/office/drawing/2014/main" id="{A5DCE20F-D90C-4A35-808E-3AF205D0DD7E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2443A6F-B4E3-42D1-9947-D1DE328123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7803" y="2516726"/>
            <a:ext cx="8096394" cy="1305466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4400" cap="all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3F2E1A6-93A0-474B-9934-3907048DCE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7803" y="3822192"/>
            <a:ext cx="8096394" cy="906734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24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7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  <p:seq concurrent="1" nextAc="seek">
                  <p:cTn id="8" restart="whenNotActive" fill="hold" evtFilter="cancelBubble" nodeType="interactiveSeq">
                    <p:stCondLst>
                      <p:cond evt="onMediaBookmark" delay="0">
                        <p:tgtEl>
                          <p14:bmkTgt spid="41" bmkName="Bookmark 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" fill="hold">
                          <p:stCondLst>
                            <p:cond delay="0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2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xit" presetSubtype="0" fill="hold" grpId="1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0" dur="3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29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4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2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41" bmkName="Bookmark 1"/>
                      </p:tgtEl>
                    </p:cond>
                  </p:nextCondLst>
                </p:seq>
              </p:childTnLst>
            </p:cTn>
          </p:par>
        </p:tnLst>
        <p:bldLst>
          <p:bldP spid="39" grpId="0" animBg="1"/>
          <p:bldP spid="35" grpId="0" animBg="1"/>
          <p:bldP spid="35" grpId="1" animBg="1"/>
          <p:bldP spid="43" grpId="0" animBg="1"/>
          <p:bldP spid="43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</p:childTnLst>
            </p:cTn>
          </p:par>
        </p:tnLst>
      </p:timing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192000" cy="0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339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1" y="-34065"/>
            <a:ext cx="5967948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139D52D-3781-4894-B06E-C3070EF735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1087" t="21071" r="53153" b="59732"/>
          <a:stretch/>
        </p:blipFill>
        <p:spPr>
          <a:xfrm>
            <a:off x="10431084" y="319517"/>
            <a:ext cx="1487980" cy="3086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 rot="5400000">
            <a:off x="0" y="592383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 flipH="1">
            <a:off x="5281172" y="-1476184"/>
            <a:ext cx="1234286" cy="12338148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DC22458D-E9AB-4582-B71D-D744E2F0BB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4659104" cy="3736178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EF5933C-F4C6-4F34-9F65-78815F931DF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910828" y="1905599"/>
            <a:ext cx="4659104" cy="37361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1pPr>
            <a:lvl2pPr marL="8001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2pPr>
            <a:lvl3pPr marL="12573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3pPr>
            <a:lvl4pPr marL="17145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4pPr>
            <a:lvl5pPr marL="21717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D3CA89E-0A6C-44FE-BD48-4120FBE864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068" y="365126"/>
            <a:ext cx="5213467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525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2F0CD7-E88A-4D2B-8AF3-1CEDB133BCD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0197" y="-4318"/>
            <a:ext cx="22286" cy="686231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46B2247-AFEF-4D13-A74A-C98CF8BACEDF}"/>
              </a:ext>
            </a:extLst>
          </p:cNvPr>
          <p:cNvSpPr/>
          <p:nvPr userDrawn="1"/>
        </p:nvSpPr>
        <p:spPr>
          <a:xfrm rot="5400000">
            <a:off x="-3285866" y="3206815"/>
            <a:ext cx="6858003" cy="444369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F58F46A-5564-4B57-984B-0CCA8921B1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368" y="1960463"/>
            <a:ext cx="4989328" cy="42514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37AE87B-4713-4263-9BE4-15BFE23AAE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43891" y="1960563"/>
            <a:ext cx="5230813" cy="425132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6332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2F0CD7-E88A-4D2B-8AF3-1CEDB133BCD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0197" y="-4318"/>
            <a:ext cx="22286" cy="686231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46B2247-AFEF-4D13-A74A-C98CF8BACEDF}"/>
              </a:ext>
            </a:extLst>
          </p:cNvPr>
          <p:cNvSpPr/>
          <p:nvPr userDrawn="1"/>
        </p:nvSpPr>
        <p:spPr>
          <a:xfrm rot="5400000">
            <a:off x="-3285866" y="3206815"/>
            <a:ext cx="6858003" cy="44436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accent3"/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8093906-DF43-41A4-88C7-53E1F37B927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368" y="1960463"/>
            <a:ext cx="4989328" cy="42514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0B8B4C9D-435B-4350-827D-A29588EE7B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21424" y="1960462"/>
            <a:ext cx="4773168" cy="425142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0296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0" y="1741713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>
            <a:off x="0" y="1584957"/>
            <a:ext cx="12261669" cy="496392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D460C71-2DBB-44CD-9262-D5A86803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91827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w/ Divider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EB2A90-04B9-4F9F-BD73-B2CBCB0A9CBB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2974542" y="4071041"/>
            <a:ext cx="24384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E23807-F214-48D3-AE27-FD6E67101F62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788320" y="4071041"/>
            <a:ext cx="24384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57029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w/ Dividers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EB2A90-04B9-4F9F-BD73-B2CBCB0A9CBB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2974542" y="4071041"/>
            <a:ext cx="24384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E23807-F214-48D3-AE27-FD6E67101F62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788320" y="4071041"/>
            <a:ext cx="24384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20251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0" y="1741713"/>
            <a:ext cx="1219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584957"/>
            <a:ext cx="12261669" cy="49639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33935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loyee 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45E637B-8851-41C8-A5B4-84AF4F70E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-99755"/>
            <a:ext cx="12192001" cy="694944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4EC4D6-B98B-4D72-8845-54C3C32C3619}"/>
              </a:ext>
            </a:extLst>
          </p:cNvPr>
          <p:cNvSpPr/>
          <p:nvPr userDrawn="1"/>
        </p:nvSpPr>
        <p:spPr>
          <a:xfrm>
            <a:off x="10040" y="-99756"/>
            <a:ext cx="12192001" cy="6949443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45000">
                <a:schemeClr val="bg2">
                  <a:lumMod val="100000"/>
                  <a:alpha val="65000"/>
                </a:schemeClr>
              </a:gs>
              <a:gs pos="93000">
                <a:schemeClr val="accent3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7F08CDD-8B55-44A5-A752-6898138F8F1B}"/>
              </a:ext>
            </a:extLst>
          </p:cNvPr>
          <p:cNvSpPr/>
          <p:nvPr userDrawn="1"/>
        </p:nvSpPr>
        <p:spPr>
          <a:xfrm>
            <a:off x="5382741" y="2560090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38B923-B4CF-4196-B96C-6FF8C03ACF51}"/>
              </a:ext>
            </a:extLst>
          </p:cNvPr>
          <p:cNvSpPr txBox="1"/>
          <p:nvPr userDrawn="1"/>
        </p:nvSpPr>
        <p:spPr>
          <a:xfrm>
            <a:off x="6313819" y="2737074"/>
            <a:ext cx="718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00" cap="all" spc="90" baseline="0">
                <a:solidFill>
                  <a:schemeClr val="bg1"/>
                </a:solidFill>
                <a:latin typeface="+mj-lt"/>
              </a:rPr>
              <a:t>1800 Perimeter Park Morrisville, NC 27560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9AF443A-99BE-4275-BB76-E9FFBE04E072}"/>
              </a:ext>
            </a:extLst>
          </p:cNvPr>
          <p:cNvSpPr/>
          <p:nvPr userDrawn="1"/>
        </p:nvSpPr>
        <p:spPr>
          <a:xfrm>
            <a:off x="5382741" y="4306840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974C5F-F32E-4325-B946-685AF7D3B447}"/>
              </a:ext>
            </a:extLst>
          </p:cNvPr>
          <p:cNvSpPr txBox="1"/>
          <p:nvPr userDrawn="1"/>
        </p:nvSpPr>
        <p:spPr>
          <a:xfrm>
            <a:off x="6313819" y="4483824"/>
            <a:ext cx="544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00" cap="all" spc="90" baseline="0">
                <a:solidFill>
                  <a:schemeClr val="bg1"/>
                </a:solidFill>
                <a:latin typeface="+mj-lt"/>
              </a:rPr>
              <a:t>www.fastlaneus.com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1393364-382A-469D-9527-B65FDC64A5F6}"/>
              </a:ext>
            </a:extLst>
          </p:cNvPr>
          <p:cNvSpPr/>
          <p:nvPr userDrawn="1"/>
        </p:nvSpPr>
        <p:spPr>
          <a:xfrm>
            <a:off x="5382741" y="5180215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1B572F0-A820-4A28-844C-9A43EC339EAD}"/>
              </a:ext>
            </a:extLst>
          </p:cNvPr>
          <p:cNvSpPr/>
          <p:nvPr userDrawn="1"/>
        </p:nvSpPr>
        <p:spPr>
          <a:xfrm>
            <a:off x="5382741" y="3433465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6" descr="Marker">
            <a:extLst>
              <a:ext uri="{FF2B5EF4-FFF2-40B4-BE49-F238E27FC236}">
                <a16:creationId xmlns:a16="http://schemas.microsoft.com/office/drawing/2014/main" id="{F1B06A83-FA15-4366-B87F-AFF70E682C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47014" y="2624363"/>
            <a:ext cx="594754" cy="594754"/>
          </a:xfrm>
          <a:prstGeom prst="rect">
            <a:avLst/>
          </a:prstGeom>
        </p:spPr>
      </p:pic>
      <p:pic>
        <p:nvPicPr>
          <p:cNvPr id="29" name="Graphic 28" descr="Envelope">
            <a:extLst>
              <a:ext uri="{FF2B5EF4-FFF2-40B4-BE49-F238E27FC236}">
                <a16:creationId xmlns:a16="http://schemas.microsoft.com/office/drawing/2014/main" id="{4913B072-98D4-400F-928C-175CC85566B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67281" y="3518005"/>
            <a:ext cx="554221" cy="554221"/>
          </a:xfrm>
          <a:prstGeom prst="rect">
            <a:avLst/>
          </a:prstGeom>
        </p:spPr>
      </p:pic>
      <p:pic>
        <p:nvPicPr>
          <p:cNvPr id="31" name="Graphic 30" descr="Receiver">
            <a:extLst>
              <a:ext uri="{FF2B5EF4-FFF2-40B4-BE49-F238E27FC236}">
                <a16:creationId xmlns:a16="http://schemas.microsoft.com/office/drawing/2014/main" id="{26A2A61D-A038-414E-BE27-A2EE6702BA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95508" y="5292982"/>
            <a:ext cx="497767" cy="497767"/>
          </a:xfrm>
          <a:prstGeom prst="rect">
            <a:avLst/>
          </a:prstGeom>
        </p:spPr>
      </p:pic>
      <p:pic>
        <p:nvPicPr>
          <p:cNvPr id="33" name="Graphic 32" descr="World">
            <a:extLst>
              <a:ext uri="{FF2B5EF4-FFF2-40B4-BE49-F238E27FC236}">
                <a16:creationId xmlns:a16="http://schemas.microsoft.com/office/drawing/2014/main" id="{65E9E7F2-902D-4198-8B2A-791054EF2D9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51716" y="4375815"/>
            <a:ext cx="585350" cy="58535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5FFB17-6E9F-4E48-94D4-1FE17B43C8C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86" y="183666"/>
            <a:ext cx="10515600" cy="7722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636486" y="1039093"/>
            <a:ext cx="5400580" cy="50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6426457" y="3610171"/>
            <a:ext cx="5445125" cy="369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26456" y="5356921"/>
            <a:ext cx="5445125" cy="369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9237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+ Discussion / Next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45E637B-8851-41C8-A5B4-84AF4F70E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-99755"/>
            <a:ext cx="12192001" cy="694944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4EC4D6-B98B-4D72-8845-54C3C32C3619}"/>
              </a:ext>
            </a:extLst>
          </p:cNvPr>
          <p:cNvSpPr/>
          <p:nvPr userDrawn="1"/>
        </p:nvSpPr>
        <p:spPr>
          <a:xfrm>
            <a:off x="-1" y="-91443"/>
            <a:ext cx="12192001" cy="6949443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45000">
                <a:schemeClr val="bg2">
                  <a:lumMod val="100000"/>
                  <a:alpha val="65000"/>
                </a:schemeClr>
              </a:gs>
              <a:gs pos="93000">
                <a:schemeClr val="accent3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4B100C-65C1-4416-BE4E-86846E6BF131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8608CF-BD80-446C-90AC-954E32A16235}"/>
              </a:ext>
            </a:extLst>
          </p:cNvPr>
          <p:cNvSpPr txBox="1"/>
          <p:nvPr userDrawn="1"/>
        </p:nvSpPr>
        <p:spPr>
          <a:xfrm>
            <a:off x="1034877" y="841224"/>
            <a:ext cx="4330645" cy="1778382"/>
          </a:xfrm>
          <a:prstGeom prst="rect">
            <a:avLst/>
          </a:prstGeom>
          <a:noFill/>
        </p:spPr>
        <p:txBody>
          <a:bodyPr wrap="square" t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Questions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discussion</a:t>
            </a:r>
          </a:p>
          <a:p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56BDF2-C2D7-4CF0-A525-12FB95FDE399}"/>
              </a:ext>
            </a:extLst>
          </p:cNvPr>
          <p:cNvSpPr txBox="1"/>
          <p:nvPr userDrawn="1"/>
        </p:nvSpPr>
        <p:spPr>
          <a:xfrm>
            <a:off x="8233898" y="4297108"/>
            <a:ext cx="4330645" cy="1778382"/>
          </a:xfrm>
          <a:prstGeom prst="rect">
            <a:avLst/>
          </a:prstGeom>
          <a:noFill/>
        </p:spPr>
        <p:txBody>
          <a:bodyPr wrap="square" t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Next steps</a:t>
            </a:r>
          </a:p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0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tic Section/Title Page with red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146541B-59E7-4AA1-8E92-B95782CBA7B8}"/>
              </a:ext>
            </a:extLst>
          </p:cNvPr>
          <p:cNvSpPr/>
          <p:nvPr userDrawn="1"/>
        </p:nvSpPr>
        <p:spPr>
          <a:xfrm>
            <a:off x="0" y="-99754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accent3"/>
              </a:gs>
              <a:gs pos="98000">
                <a:schemeClr val="accent5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DF7D1353-C86E-4C05-A3F2-525E04E900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7803" y="2516726"/>
            <a:ext cx="8096394" cy="1305466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4400" cap="all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CAACF5-8CEC-44A2-8839-AB0593CB4110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7B0CDFD-E899-4AFD-9B4F-639EBDE7D6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7803" y="3822192"/>
            <a:ext cx="8096394" cy="906734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24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6261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600364" y="2475345"/>
            <a:ext cx="10972800" cy="20918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/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317" y="4910635"/>
            <a:ext cx="3392894" cy="51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295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600364" y="2475345"/>
            <a:ext cx="10972800" cy="20918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/>
              <a:t>THANK YOU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317" y="4910635"/>
            <a:ext cx="3392894" cy="51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77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ping Moving Gradient -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ilent Track to Trigger Animation">
            <a:hlinkClick r:id="" action="ppaction://media"/>
            <a:extLst>
              <a:ext uri="{FF2B5EF4-FFF2-40B4-BE49-F238E27FC236}">
                <a16:creationId xmlns:a16="http://schemas.microsoft.com/office/drawing/2014/main" id="{69BD2BE3-DAC5-48AA-A4CF-A90064080F80}"/>
              </a:ext>
            </a:extLst>
          </p:cNvPr>
          <p:cNvPicPr>
            <a:picLocks noChangeAspect="1"/>
          </p:cNvPicPr>
          <p:nvPr userDrawn="1">
            <a:audioFile r:link="rId1"/>
            <p:extLst>
              <p:ext uri="{DAA4B4D4-6D71-4841-9C94-3DE7FCFB9230}">
                <p14:media xmlns:p14="http://schemas.microsoft.com/office/powerpoint/2010/main" r:embed="rId2">
                  <p14:trim end="823.365"/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56782" y="6355081"/>
            <a:ext cx="609600" cy="609600"/>
          </a:xfrm>
          <a:prstGeom prst="rect">
            <a:avLst/>
          </a:prstGeom>
        </p:spPr>
      </p:pic>
      <p:sp>
        <p:nvSpPr>
          <p:cNvPr id="38" name="middle dark">
            <a:extLst>
              <a:ext uri="{FF2B5EF4-FFF2-40B4-BE49-F238E27FC236}">
                <a16:creationId xmlns:a16="http://schemas.microsoft.com/office/drawing/2014/main" id="{517CB609-4ECB-4C50-961A-8AFE856D09F3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99000">
                <a:schemeClr val="bg2"/>
              </a:gs>
              <a:gs pos="0">
                <a:schemeClr val="bg2">
                  <a:lumMod val="100000"/>
                </a:schemeClr>
              </a:gs>
              <a:gs pos="4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bottom right dark">
            <a:extLst>
              <a:ext uri="{FF2B5EF4-FFF2-40B4-BE49-F238E27FC236}">
                <a16:creationId xmlns:a16="http://schemas.microsoft.com/office/drawing/2014/main" id="{37A74D59-9BF1-41F0-9A30-C6F6CAF9E812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top left dark">
            <a:extLst>
              <a:ext uri="{FF2B5EF4-FFF2-40B4-BE49-F238E27FC236}">
                <a16:creationId xmlns:a16="http://schemas.microsoft.com/office/drawing/2014/main" id="{42386A45-73FD-4537-B477-A3BF55D6498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bottom right dark">
            <a:extLst>
              <a:ext uri="{FF2B5EF4-FFF2-40B4-BE49-F238E27FC236}">
                <a16:creationId xmlns:a16="http://schemas.microsoft.com/office/drawing/2014/main" id="{15C5F95A-3571-4005-8F38-074F065F4E2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mall Red Line">
            <a:extLst>
              <a:ext uri="{FF2B5EF4-FFF2-40B4-BE49-F238E27FC236}">
                <a16:creationId xmlns:a16="http://schemas.microsoft.com/office/drawing/2014/main" id="{A5DCE20F-D90C-4A35-808E-3AF205D0DD7E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418F29-4BE8-43C1-A8E1-FBC53B9D788F}"/>
              </a:ext>
            </a:extLst>
          </p:cNvPr>
          <p:cNvSpPr txBox="1"/>
          <p:nvPr userDrawn="1"/>
        </p:nvSpPr>
        <p:spPr>
          <a:xfrm>
            <a:off x="1920291" y="3044280"/>
            <a:ext cx="835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  <p:seq concurrent="1" nextAc="seek">
                  <p:cTn id="8" restart="whenNotActive" fill="hold" evtFilter="cancelBubble" nodeType="interactiveSeq">
                    <p:stCondLst>
                      <p:cond evt="onMediaBookmark" delay="0">
                        <p:tgtEl>
                          <p14:bmkTgt spid="41" bmkName="Bookmark 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" fill="hold">
                          <p:stCondLst>
                            <p:cond delay="0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2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xit" presetSubtype="0" fill="hold" grpId="1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0" dur="3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29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4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2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41" bmkName="Bookmark 1"/>
                      </p:tgtEl>
                    </p:cond>
                  </p:nextCondLst>
                </p:seq>
              </p:childTnLst>
            </p:cTn>
          </p:par>
        </p:tnLst>
        <p:bldLst>
          <p:bldP spid="39" grpId="0" animBg="1"/>
          <p:bldP spid="35" grpId="0" animBg="1"/>
          <p:bldP spid="35" grpId="1" animBg="1"/>
          <p:bldP spid="43" grpId="0" animBg="1"/>
          <p:bldP spid="43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</p:childTnLst>
            </p:cTn>
          </p:par>
        </p:tnLst>
      </p:timing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557297" y="2168305"/>
            <a:ext cx="10877212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4400">
                <a:solidFill>
                  <a:srgbClr val="B125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0000"/>
              </a:lnSpc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20" y="6280565"/>
            <a:ext cx="2642359" cy="397696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-69669" y="3546890"/>
            <a:ext cx="12192000" cy="0"/>
          </a:xfrm>
          <a:prstGeom prst="line">
            <a:avLst/>
          </a:prstGeom>
          <a:ln w="38100">
            <a:solidFill>
              <a:srgbClr val="AE1A2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 flipV="1">
            <a:off x="-69669" y="3390134"/>
            <a:ext cx="12261669" cy="49639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9963150" y="6375400"/>
            <a:ext cx="2508250" cy="55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7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AC82-4F5C-4E78-AD58-3D202B7D2E8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2B30A78-1E71-4792-B4FF-28F020633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5"/>
            <a:ext cx="9137074" cy="947651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6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0DC8E3B0-0850-4063-B52A-AC91C2EF3952}"/>
              </a:ext>
            </a:extLst>
          </p:cNvPr>
          <p:cNvSpPr/>
          <p:nvPr userDrawn="1"/>
        </p:nvSpPr>
        <p:spPr>
          <a:xfrm>
            <a:off x="-4261676" y="-638175"/>
            <a:ext cx="9029700" cy="9029700"/>
          </a:xfrm>
          <a:prstGeom prst="ellipse">
            <a:avLst/>
          </a:prstGeom>
          <a:noFill/>
          <a:ln w="76200">
            <a:solidFill>
              <a:srgbClr val="1E3B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655842"/>
            <a:ext cx="8552652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9C55236-1C67-4A0F-8A1F-97CFAAE2D7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27663" y="2286000"/>
            <a:ext cx="6176962" cy="38655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Clr>
                <a:srgbClr val="AE1A27"/>
              </a:buClr>
              <a:buFont typeface="Arial" panose="020B0604020202020204" pitchFamily="34" charset="0"/>
              <a:buNone/>
              <a:defRPr sz="2000">
                <a:latin typeface="+mj-lt"/>
              </a:defRPr>
            </a:lvl1pPr>
            <a:lvl2pPr marL="6858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2pPr>
            <a:lvl3pPr marL="11430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800">
                <a:latin typeface="+mj-lt"/>
              </a:defRPr>
            </a:lvl3pPr>
            <a:lvl4pPr marL="16002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600">
                <a:latin typeface="+mj-lt"/>
              </a:defRPr>
            </a:lvl4pPr>
            <a:lvl5pPr marL="20574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437EB84-F167-4B2F-B928-9F6738D1C6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60400" y="1044721"/>
            <a:ext cx="6811963" cy="6175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400" b="0" cap="all" baseline="0">
                <a:solidFill>
                  <a:srgbClr val="AE1A27"/>
                </a:solidFill>
                <a:latin typeface="+mj-lt"/>
              </a:defRPr>
            </a:lvl1pPr>
            <a:lvl2pPr marL="457200" indent="0">
              <a:buFontTx/>
              <a:buNone/>
              <a:defRPr sz="2800">
                <a:solidFill>
                  <a:schemeClr val="bg1"/>
                </a:solidFill>
                <a:latin typeface="+mj-lt"/>
              </a:defRPr>
            </a:lvl2pPr>
            <a:lvl3pPr marL="914400" indent="0">
              <a:buFontTx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1371600" indent="0">
              <a:buFontTx/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828800" indent="0">
              <a:buFontTx/>
              <a:buNone/>
              <a:defRPr sz="2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D5AFEFD-E39B-44AB-A080-ACF272DFF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2505456"/>
            <a:ext cx="3035173" cy="320711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9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arge Content Box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040D52E-EDB6-4183-9567-6710CA68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093C64-7DF3-4DC0-98C1-C36A2E6CAA11}"/>
              </a:ext>
            </a:extLst>
          </p:cNvPr>
          <p:cNvSpPr/>
          <p:nvPr userDrawn="1"/>
        </p:nvSpPr>
        <p:spPr>
          <a:xfrm>
            <a:off x="0" y="6192412"/>
            <a:ext cx="12192000" cy="665588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66FA47C-CE62-453B-A12D-81C0B53929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10972524" cy="373617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solidFill>
                  <a:schemeClr val="bg1"/>
                </a:solidFill>
              </a:rPr>
              <a:t>© Fast Lane 2023</a:t>
            </a:r>
            <a:r>
              <a:rPr lang="en-US" sz="1200" baseline="0">
                <a:solidFill>
                  <a:schemeClr val="bg1"/>
                </a:solidFill>
              </a:rPr>
              <a:t> | </a:t>
            </a:r>
            <a:fld id="{109E8D6B-3006-4030-BD15-7F7ABB6B40D2}" type="slidenum">
              <a:rPr lang="en-US" sz="1200" baseline="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arge Content Box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3311F7-E6A4-4431-9C20-EA26428696E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040D52E-EDB6-4183-9567-6710CA68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093C64-7DF3-4DC0-98C1-C36A2E6CAA11}"/>
              </a:ext>
            </a:extLst>
          </p:cNvPr>
          <p:cNvSpPr/>
          <p:nvPr userDrawn="1"/>
        </p:nvSpPr>
        <p:spPr>
          <a:xfrm>
            <a:off x="0" y="6192412"/>
            <a:ext cx="12192000" cy="665588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accent5"/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FECAEB1-EBDC-419E-8ADB-95A02BD8CD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10972524" cy="373617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solidFill>
                  <a:schemeClr val="bg1"/>
                </a:solidFill>
              </a:rPr>
              <a:t>© Fast Lane 2023</a:t>
            </a:r>
            <a:r>
              <a:rPr lang="en-US" sz="1200" baseline="0">
                <a:solidFill>
                  <a:schemeClr val="bg1"/>
                </a:solidFill>
              </a:rPr>
              <a:t> | </a:t>
            </a:r>
            <a:fld id="{109E8D6B-3006-4030-BD15-7F7ABB6B40D2}" type="slidenum">
              <a:rPr lang="en-US" sz="1200" baseline="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277493" cy="505417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4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277493" cy="505417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120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5FFB17-6E9F-4E48-94D4-1FE17B43C8C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AE1A27"/>
              </a:solidFill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/>
              <a:t>© Fast Lane 2023</a:t>
            </a:r>
            <a:r>
              <a:rPr lang="en-US" sz="1200" baseline="0"/>
              <a:t> | </a:t>
            </a:r>
            <a:fld id="{109E8D6B-3006-4030-BD15-7F7ABB6B40D2}" type="slidenum">
              <a:rPr lang="en-US" sz="1200" baseline="0" smtClean="0"/>
              <a:t>‹#›</a:t>
            </a:fld>
            <a:endParaRPr lang="en-US" sz="12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30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726" r:id="rId2"/>
    <p:sldLayoutId id="2147483749" r:id="rId3"/>
    <p:sldLayoutId id="2147483650" r:id="rId4"/>
    <p:sldLayoutId id="2147483750" r:id="rId5"/>
    <p:sldLayoutId id="2147483707" r:id="rId6"/>
    <p:sldLayoutId id="2147483714" r:id="rId7"/>
    <p:sldLayoutId id="2147483712" r:id="rId8"/>
    <p:sldLayoutId id="2147483716" r:id="rId9"/>
    <p:sldLayoutId id="2147483713" r:id="rId10"/>
    <p:sldLayoutId id="2147483741" r:id="rId11"/>
    <p:sldLayoutId id="2147483721" r:id="rId12"/>
    <p:sldLayoutId id="2147483722" r:id="rId13"/>
    <p:sldLayoutId id="2147483719" r:id="rId14"/>
    <p:sldLayoutId id="2147483723" r:id="rId15"/>
    <p:sldLayoutId id="2147483724" r:id="rId16"/>
    <p:sldLayoutId id="2147483717" r:id="rId17"/>
    <p:sldLayoutId id="2147483753" r:id="rId18"/>
    <p:sldLayoutId id="2147483740" r:id="rId19"/>
    <p:sldLayoutId id="2147483751" r:id="rId20"/>
    <p:sldLayoutId id="2147483752" r:id="rId21"/>
    <p:sldLayoutId id="2147483731" r:id="rId2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B497DCE-C5D6-7B62-38EE-84BE632E3E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555" y="0"/>
            <a:ext cx="8096394" cy="1305466"/>
          </a:xfrm>
        </p:spPr>
        <p:txBody>
          <a:bodyPr/>
          <a:lstStyle/>
          <a:p>
            <a:r>
              <a:rPr lang="en-US" dirty="0"/>
              <a:t>IMAGES</a:t>
            </a:r>
            <a:endParaRPr lang="nl-NL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E6FCBA-5A5C-A5DF-E769-085F41A21BB9}"/>
              </a:ext>
            </a:extLst>
          </p:cNvPr>
          <p:cNvSpPr txBox="1"/>
          <p:nvPr/>
        </p:nvSpPr>
        <p:spPr>
          <a:xfrm>
            <a:off x="860979" y="2029480"/>
            <a:ext cx="872546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0" i="0" dirty="0">
                <a:solidFill>
                  <a:schemeClr val="bg1"/>
                </a:solidFill>
                <a:effectLst/>
                <a:latin typeface="Gotham Light" pitchFamily="2" charset="77"/>
              </a:rPr>
              <a:t>What are </a:t>
            </a:r>
            <a:r>
              <a:rPr lang="en-GB" sz="2800" dirty="0">
                <a:solidFill>
                  <a:schemeClr val="bg1"/>
                </a:solidFill>
                <a:latin typeface="Gotham Light" pitchFamily="2" charset="77"/>
              </a:rPr>
              <a:t>Images and what is the Image Service?</a:t>
            </a:r>
            <a:endParaRPr lang="en-GB" sz="2800" b="0" i="0" dirty="0">
              <a:solidFill>
                <a:schemeClr val="bg1"/>
              </a:solidFill>
              <a:effectLst/>
              <a:latin typeface="Gotham Light" pitchFamily="2" charset="77"/>
            </a:endParaRPr>
          </a:p>
          <a:p>
            <a:endParaRPr lang="en-GB" sz="2800" dirty="0">
              <a:solidFill>
                <a:schemeClr val="bg1"/>
              </a:solidFill>
              <a:latin typeface="Gotham Light" pitchFamily="2" charset="77"/>
            </a:endParaRPr>
          </a:p>
          <a:p>
            <a:r>
              <a:rPr lang="en-GB" sz="2800" dirty="0">
                <a:solidFill>
                  <a:schemeClr val="bg1"/>
                </a:solidFill>
                <a:latin typeface="Gotham Light" pitchFamily="2" charset="77"/>
              </a:rPr>
              <a:t>Upload and manage Image files</a:t>
            </a:r>
          </a:p>
          <a:p>
            <a:endParaRPr lang="en-GB" sz="2800" dirty="0">
              <a:solidFill>
                <a:schemeClr val="bg1"/>
              </a:solidFill>
              <a:latin typeface="Gotham Light" pitchFamily="2" charset="77"/>
            </a:endParaRPr>
          </a:p>
          <a:p>
            <a:r>
              <a:rPr lang="en-GB" sz="2800" dirty="0">
                <a:solidFill>
                  <a:schemeClr val="bg1"/>
                </a:solidFill>
                <a:latin typeface="Gotham Light" pitchFamily="2" charset="77"/>
              </a:rPr>
              <a:t>Modify an Image</a:t>
            </a:r>
          </a:p>
          <a:p>
            <a:endParaRPr lang="en-GB" sz="2800" dirty="0">
              <a:solidFill>
                <a:schemeClr val="bg1"/>
              </a:solidFill>
              <a:latin typeface="Gotham Light" pitchFamily="2" charset="77"/>
            </a:endParaRPr>
          </a:p>
          <a:p>
            <a:r>
              <a:rPr lang="en-GB" sz="2800" dirty="0">
                <a:solidFill>
                  <a:schemeClr val="bg1"/>
                </a:solidFill>
                <a:latin typeface="Gotham Light" pitchFamily="2" charset="77"/>
              </a:rPr>
              <a:t>Working with Image Policies</a:t>
            </a:r>
            <a:endParaRPr lang="en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96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images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52529D-C1A4-1C9F-F789-E26EE0B2C62E}"/>
              </a:ext>
            </a:extLst>
          </p:cNvPr>
          <p:cNvSpPr txBox="1"/>
          <p:nvPr/>
        </p:nvSpPr>
        <p:spPr>
          <a:xfrm>
            <a:off x="1558238" y="2136338"/>
            <a:ext cx="66876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ISO images</a:t>
            </a:r>
          </a:p>
          <a:p>
            <a:endParaRPr lang="en-NL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9CB01A-6E94-0964-F7F9-0F9AA945FFD1}"/>
              </a:ext>
            </a:extLst>
          </p:cNvPr>
          <p:cNvSpPr/>
          <p:nvPr/>
        </p:nvSpPr>
        <p:spPr>
          <a:xfrm>
            <a:off x="1035072" y="216377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35C190-B4A8-9862-A310-041CA4CA593D}"/>
              </a:ext>
            </a:extLst>
          </p:cNvPr>
          <p:cNvSpPr txBox="1"/>
          <p:nvPr/>
        </p:nvSpPr>
        <p:spPr>
          <a:xfrm>
            <a:off x="1558238" y="2699336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Disk images</a:t>
            </a:r>
          </a:p>
          <a:p>
            <a:endParaRPr lang="en-NL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F7FD2-9757-0DA8-847D-4453A0FB3D7D}"/>
              </a:ext>
            </a:extLst>
          </p:cNvPr>
          <p:cNvSpPr/>
          <p:nvPr/>
        </p:nvSpPr>
        <p:spPr>
          <a:xfrm>
            <a:off x="1035072" y="2810101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032096-1CCB-5E7A-BED0-A1750BE3C3F7}"/>
              </a:ext>
            </a:extLst>
          </p:cNvPr>
          <p:cNvSpPr txBox="1"/>
          <p:nvPr/>
        </p:nvSpPr>
        <p:spPr>
          <a:xfrm>
            <a:off x="838200" y="3523944"/>
            <a:ext cx="55723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800" dirty="0"/>
              <a:t>What can Images be used for?</a:t>
            </a:r>
          </a:p>
          <a:p>
            <a:endParaRPr lang="en-NL" dirty="0"/>
          </a:p>
          <a:p>
            <a:endParaRPr lang="en-NL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895B32-4356-7FE6-0CB9-17375DAFE41D}"/>
              </a:ext>
            </a:extLst>
          </p:cNvPr>
          <p:cNvSpPr txBox="1"/>
          <p:nvPr/>
        </p:nvSpPr>
        <p:spPr>
          <a:xfrm>
            <a:off x="1558238" y="4188296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To install VMs and Applications</a:t>
            </a:r>
          </a:p>
          <a:p>
            <a:endParaRPr lang="en-NL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E88FC1-A9C9-4A34-BE42-7CDBFABCFF24}"/>
              </a:ext>
            </a:extLst>
          </p:cNvPr>
          <p:cNvSpPr/>
          <p:nvPr/>
        </p:nvSpPr>
        <p:spPr>
          <a:xfrm>
            <a:off x="1035072" y="4299061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FB30C0-C8E6-1CFB-A8F3-53659CDD97B1}"/>
              </a:ext>
            </a:extLst>
          </p:cNvPr>
          <p:cNvSpPr/>
          <p:nvPr/>
        </p:nvSpPr>
        <p:spPr>
          <a:xfrm>
            <a:off x="1035072" y="4987802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0F2C22-4473-1E01-9F4E-C2804CE9C0B4}"/>
              </a:ext>
            </a:extLst>
          </p:cNvPr>
          <p:cNvSpPr txBox="1"/>
          <p:nvPr/>
        </p:nvSpPr>
        <p:spPr>
          <a:xfrm>
            <a:off x="1558238" y="4925669"/>
            <a:ext cx="106337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Clone an existing VM disk and add to image list</a:t>
            </a:r>
          </a:p>
          <a:p>
            <a:r>
              <a:rPr lang="en-NL" dirty="0"/>
              <a:t>(Prism Central) 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02271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Image service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52529D-C1A4-1C9F-F789-E26EE0B2C62E}"/>
              </a:ext>
            </a:extLst>
          </p:cNvPr>
          <p:cNvSpPr txBox="1"/>
          <p:nvPr/>
        </p:nvSpPr>
        <p:spPr>
          <a:xfrm>
            <a:off x="1558238" y="1641038"/>
            <a:ext cx="66876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To import images on AHV clusters</a:t>
            </a:r>
          </a:p>
          <a:p>
            <a:endParaRPr lang="en-NL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9CB01A-6E94-0964-F7F9-0F9AA945FFD1}"/>
              </a:ext>
            </a:extLst>
          </p:cNvPr>
          <p:cNvSpPr/>
          <p:nvPr/>
        </p:nvSpPr>
        <p:spPr>
          <a:xfrm>
            <a:off x="1035072" y="166847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35C190-B4A8-9862-A310-041CA4CA593D}"/>
              </a:ext>
            </a:extLst>
          </p:cNvPr>
          <p:cNvSpPr txBox="1"/>
          <p:nvPr/>
        </p:nvSpPr>
        <p:spPr>
          <a:xfrm>
            <a:off x="1558238" y="2271678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Using Prism Central or Prism Element</a:t>
            </a:r>
          </a:p>
          <a:p>
            <a:endParaRPr lang="en-NL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F7FD2-9757-0DA8-847D-4453A0FB3D7D}"/>
              </a:ext>
            </a:extLst>
          </p:cNvPr>
          <p:cNvSpPr/>
          <p:nvPr/>
        </p:nvSpPr>
        <p:spPr>
          <a:xfrm>
            <a:off x="1035072" y="2382443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032096-1CCB-5E7A-BED0-A1750BE3C3F7}"/>
              </a:ext>
            </a:extLst>
          </p:cNvPr>
          <p:cNvSpPr txBox="1"/>
          <p:nvPr/>
        </p:nvSpPr>
        <p:spPr>
          <a:xfrm>
            <a:off x="838200" y="30286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L" dirty="0"/>
          </a:p>
          <a:p>
            <a:endParaRPr lang="en-NL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895B32-4356-7FE6-0CB9-17375DAFE41D}"/>
              </a:ext>
            </a:extLst>
          </p:cNvPr>
          <p:cNvSpPr txBox="1"/>
          <p:nvPr/>
        </p:nvSpPr>
        <p:spPr>
          <a:xfrm>
            <a:off x="1558238" y="2961132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</a:t>
            </a:r>
            <a:r>
              <a:rPr lang="en-NL" sz="2800" dirty="0"/>
              <a:t>upports multiple disk formats</a:t>
            </a:r>
          </a:p>
          <a:p>
            <a:endParaRPr lang="en-NL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E88FC1-A9C9-4A34-BE42-7CDBFABCFF24}"/>
              </a:ext>
            </a:extLst>
          </p:cNvPr>
          <p:cNvSpPr/>
          <p:nvPr/>
        </p:nvSpPr>
        <p:spPr>
          <a:xfrm>
            <a:off x="1035072" y="3071897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FB30C0-C8E6-1CFB-A8F3-53659CDD97B1}"/>
              </a:ext>
            </a:extLst>
          </p:cNvPr>
          <p:cNvSpPr/>
          <p:nvPr/>
        </p:nvSpPr>
        <p:spPr>
          <a:xfrm>
            <a:off x="1035072" y="3760638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0F2C22-4473-1E01-9F4E-C2804CE9C0B4}"/>
              </a:ext>
            </a:extLst>
          </p:cNvPr>
          <p:cNvSpPr txBox="1"/>
          <p:nvPr/>
        </p:nvSpPr>
        <p:spPr>
          <a:xfrm>
            <a:off x="1558238" y="3698505"/>
            <a:ext cx="106337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Images uploaded by Prism Element are for that cluster</a:t>
            </a:r>
            <a:endParaRPr lang="en-NL" dirty="0"/>
          </a:p>
          <a:p>
            <a:endParaRPr lang="en-N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832010-5F0B-6CEF-9990-2CF135F9A617}"/>
              </a:ext>
            </a:extLst>
          </p:cNvPr>
          <p:cNvSpPr/>
          <p:nvPr/>
        </p:nvSpPr>
        <p:spPr>
          <a:xfrm>
            <a:off x="1035072" y="4503809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158E31-B65A-97F4-AE00-5FC00D8F669B}"/>
              </a:ext>
            </a:extLst>
          </p:cNvPr>
          <p:cNvSpPr txBox="1"/>
          <p:nvPr/>
        </p:nvSpPr>
        <p:spPr>
          <a:xfrm>
            <a:off x="1558238" y="4441676"/>
            <a:ext cx="106337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Prism Central can manage all images from one location</a:t>
            </a:r>
            <a:endParaRPr lang="en-NL" dirty="0"/>
          </a:p>
          <a:p>
            <a:endParaRPr lang="en-NL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957538-CE91-562C-13B7-27A7A31A69C3}"/>
              </a:ext>
            </a:extLst>
          </p:cNvPr>
          <p:cNvSpPr txBox="1"/>
          <p:nvPr/>
        </p:nvSpPr>
        <p:spPr>
          <a:xfrm>
            <a:off x="1416072" y="5354998"/>
            <a:ext cx="10633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dirty="0"/>
              <a:t>Note: The image service uses port </a:t>
            </a:r>
            <a:r>
              <a:rPr lang="en-NL" sz="2400" b="1" dirty="0"/>
              <a:t>2007</a:t>
            </a:r>
          </a:p>
        </p:txBody>
      </p:sp>
    </p:spTree>
    <p:extLst>
      <p:ext uri="{BB962C8B-B14F-4D97-AF65-F5344CB8AC3E}">
        <p14:creationId xmlns:p14="http://schemas.microsoft.com/office/powerpoint/2010/main" val="292763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Configuration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52529D-C1A4-1C9F-F789-E26EE0B2C62E}"/>
              </a:ext>
            </a:extLst>
          </p:cNvPr>
          <p:cNvSpPr txBox="1"/>
          <p:nvPr/>
        </p:nvSpPr>
        <p:spPr>
          <a:xfrm>
            <a:off x="1729688" y="2307788"/>
            <a:ext cx="66876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Only from Prism Central</a:t>
            </a:r>
          </a:p>
          <a:p>
            <a:endParaRPr lang="en-NL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9CB01A-6E94-0964-F7F9-0F9AA945FFD1}"/>
              </a:ext>
            </a:extLst>
          </p:cNvPr>
          <p:cNvSpPr/>
          <p:nvPr/>
        </p:nvSpPr>
        <p:spPr>
          <a:xfrm>
            <a:off x="1206522" y="233522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35C190-B4A8-9862-A310-041CA4CA593D}"/>
              </a:ext>
            </a:extLst>
          </p:cNvPr>
          <p:cNvSpPr txBox="1"/>
          <p:nvPr/>
        </p:nvSpPr>
        <p:spPr>
          <a:xfrm>
            <a:off x="1729688" y="2861315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Listing Images</a:t>
            </a:r>
          </a:p>
          <a:p>
            <a:endParaRPr lang="en-NL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F7FD2-9757-0DA8-847D-4453A0FB3D7D}"/>
              </a:ext>
            </a:extLst>
          </p:cNvPr>
          <p:cNvSpPr/>
          <p:nvPr/>
        </p:nvSpPr>
        <p:spPr>
          <a:xfrm>
            <a:off x="1206522" y="297208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032096-1CCB-5E7A-BED0-A1750BE3C3F7}"/>
              </a:ext>
            </a:extLst>
          </p:cNvPr>
          <p:cNvSpPr txBox="1"/>
          <p:nvPr/>
        </p:nvSpPr>
        <p:spPr>
          <a:xfrm>
            <a:off x="1009650" y="3565189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L" dirty="0"/>
          </a:p>
          <a:p>
            <a:endParaRPr lang="en-NL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895B32-4356-7FE6-0CB9-17375DAFE41D}"/>
              </a:ext>
            </a:extLst>
          </p:cNvPr>
          <p:cNvSpPr txBox="1"/>
          <p:nvPr/>
        </p:nvSpPr>
        <p:spPr>
          <a:xfrm>
            <a:off x="1729688" y="3497677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/>
              <a:t>Create</a:t>
            </a:r>
            <a:r>
              <a:rPr lang="nl-NL" sz="2800" dirty="0"/>
              <a:t> Image </a:t>
            </a:r>
            <a:r>
              <a:rPr lang="nl-NL" sz="2800" dirty="0" err="1"/>
              <a:t>Policies</a:t>
            </a:r>
            <a:endParaRPr lang="en-NL" sz="2800" dirty="0"/>
          </a:p>
          <a:p>
            <a:endParaRPr lang="en-NL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E88FC1-A9C9-4A34-BE42-7CDBFABCFF24}"/>
              </a:ext>
            </a:extLst>
          </p:cNvPr>
          <p:cNvSpPr/>
          <p:nvPr/>
        </p:nvSpPr>
        <p:spPr>
          <a:xfrm>
            <a:off x="1206522" y="3608442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91769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Uploading an image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52529D-C1A4-1C9F-F789-E26EE0B2C62E}"/>
              </a:ext>
            </a:extLst>
          </p:cNvPr>
          <p:cNvSpPr txBox="1"/>
          <p:nvPr/>
        </p:nvSpPr>
        <p:spPr>
          <a:xfrm>
            <a:off x="1729688" y="2307788"/>
            <a:ext cx="66876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Select the source file</a:t>
            </a:r>
          </a:p>
          <a:p>
            <a:endParaRPr lang="en-NL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9CB01A-6E94-0964-F7F9-0F9AA945FFD1}"/>
              </a:ext>
            </a:extLst>
          </p:cNvPr>
          <p:cNvSpPr/>
          <p:nvPr/>
        </p:nvSpPr>
        <p:spPr>
          <a:xfrm>
            <a:off x="1206522" y="233522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35C190-B4A8-9862-A310-041CA4CA593D}"/>
              </a:ext>
            </a:extLst>
          </p:cNvPr>
          <p:cNvSpPr txBox="1"/>
          <p:nvPr/>
        </p:nvSpPr>
        <p:spPr>
          <a:xfrm>
            <a:off x="1729688" y="2861315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Select location</a:t>
            </a:r>
          </a:p>
          <a:p>
            <a:endParaRPr lang="en-NL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F7FD2-9757-0DA8-847D-4453A0FB3D7D}"/>
              </a:ext>
            </a:extLst>
          </p:cNvPr>
          <p:cNvSpPr/>
          <p:nvPr/>
        </p:nvSpPr>
        <p:spPr>
          <a:xfrm>
            <a:off x="1206522" y="297208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032096-1CCB-5E7A-BED0-A1750BE3C3F7}"/>
              </a:ext>
            </a:extLst>
          </p:cNvPr>
          <p:cNvSpPr txBox="1"/>
          <p:nvPr/>
        </p:nvSpPr>
        <p:spPr>
          <a:xfrm>
            <a:off x="1009650" y="3565189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L" dirty="0"/>
          </a:p>
          <a:p>
            <a:endParaRPr lang="en-NL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895B32-4356-7FE6-0CB9-17375DAFE41D}"/>
              </a:ext>
            </a:extLst>
          </p:cNvPr>
          <p:cNvSpPr txBox="1"/>
          <p:nvPr/>
        </p:nvSpPr>
        <p:spPr>
          <a:xfrm>
            <a:off x="1729688" y="3497677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/>
              <a:t>Create</a:t>
            </a:r>
            <a:r>
              <a:rPr lang="nl-NL" sz="2800" dirty="0"/>
              <a:t> Image </a:t>
            </a:r>
            <a:r>
              <a:rPr lang="nl-NL" sz="2800" dirty="0" err="1"/>
              <a:t>Policies</a:t>
            </a:r>
            <a:endParaRPr lang="en-NL" sz="2800" dirty="0"/>
          </a:p>
          <a:p>
            <a:endParaRPr lang="en-NL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E88FC1-A9C9-4A34-BE42-7CDBFABCFF24}"/>
              </a:ext>
            </a:extLst>
          </p:cNvPr>
          <p:cNvSpPr/>
          <p:nvPr/>
        </p:nvSpPr>
        <p:spPr>
          <a:xfrm>
            <a:off x="1206522" y="3608442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4562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an image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52529D-C1A4-1C9F-F789-E26EE0B2C62E}"/>
              </a:ext>
            </a:extLst>
          </p:cNvPr>
          <p:cNvSpPr txBox="1"/>
          <p:nvPr/>
        </p:nvSpPr>
        <p:spPr>
          <a:xfrm>
            <a:off x="1729688" y="2307788"/>
            <a:ext cx="66876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delete</a:t>
            </a:r>
          </a:p>
          <a:p>
            <a:endParaRPr lang="en-NL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9CB01A-6E94-0964-F7F9-0F9AA945FFD1}"/>
              </a:ext>
            </a:extLst>
          </p:cNvPr>
          <p:cNvSpPr/>
          <p:nvPr/>
        </p:nvSpPr>
        <p:spPr>
          <a:xfrm>
            <a:off x="1206522" y="233522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35C190-B4A8-9862-A310-041CA4CA593D}"/>
              </a:ext>
            </a:extLst>
          </p:cNvPr>
          <p:cNvSpPr txBox="1"/>
          <p:nvPr/>
        </p:nvSpPr>
        <p:spPr>
          <a:xfrm>
            <a:off x="1729688" y="2861315"/>
            <a:ext cx="76238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updated</a:t>
            </a:r>
          </a:p>
          <a:p>
            <a:endParaRPr lang="en-NL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BF7FD2-9757-0DA8-847D-4453A0FB3D7D}"/>
              </a:ext>
            </a:extLst>
          </p:cNvPr>
          <p:cNvSpPr/>
          <p:nvPr/>
        </p:nvSpPr>
        <p:spPr>
          <a:xfrm>
            <a:off x="1206522" y="297208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8398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and Prism Element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52529D-C1A4-1C9F-F789-E26EE0B2C62E}"/>
              </a:ext>
            </a:extLst>
          </p:cNvPr>
          <p:cNvSpPr txBox="1"/>
          <p:nvPr/>
        </p:nvSpPr>
        <p:spPr>
          <a:xfrm>
            <a:off x="1691588" y="2197894"/>
            <a:ext cx="97765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800" dirty="0"/>
              <a:t>Upload process is similar to Prism Central</a:t>
            </a:r>
          </a:p>
          <a:p>
            <a:endParaRPr lang="en-NL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9CB01A-6E94-0964-F7F9-0F9AA945FFD1}"/>
              </a:ext>
            </a:extLst>
          </p:cNvPr>
          <p:cNvSpPr/>
          <p:nvPr/>
        </p:nvSpPr>
        <p:spPr>
          <a:xfrm>
            <a:off x="1206522" y="2335220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8E1A3-854C-55E0-B815-715163E7CE50}"/>
              </a:ext>
            </a:extLst>
          </p:cNvPr>
          <p:cNvSpPr txBox="1"/>
          <p:nvPr/>
        </p:nvSpPr>
        <p:spPr>
          <a:xfrm>
            <a:off x="1691588" y="2948226"/>
            <a:ext cx="97765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L</a:t>
            </a:r>
            <a:r>
              <a:rPr lang="en-NL" sz="2800" dirty="0"/>
              <a:t>ocation selection does not apply (single cluster)</a:t>
            </a:r>
          </a:p>
          <a:p>
            <a:endParaRPr lang="en-N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24654-DEC4-FBF6-733B-4D7627E9FD09}"/>
              </a:ext>
            </a:extLst>
          </p:cNvPr>
          <p:cNvSpPr/>
          <p:nvPr/>
        </p:nvSpPr>
        <p:spPr>
          <a:xfrm>
            <a:off x="1206522" y="3085552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A6B069-4940-8C4F-6299-031D80EDC889}"/>
              </a:ext>
            </a:extLst>
          </p:cNvPr>
          <p:cNvSpPr txBox="1"/>
          <p:nvPr/>
        </p:nvSpPr>
        <p:spPr>
          <a:xfrm>
            <a:off x="1691588" y="3698558"/>
            <a:ext cx="97765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/>
              <a:t>Uploaded</a:t>
            </a:r>
            <a:r>
              <a:rPr lang="nl-NL" sz="2800" dirty="0"/>
              <a:t> image </a:t>
            </a:r>
            <a:r>
              <a:rPr lang="nl-NL" sz="2800" dirty="0" err="1"/>
              <a:t>can</a:t>
            </a:r>
            <a:r>
              <a:rPr lang="nl-NL" sz="2800" dirty="0"/>
              <a:t> </a:t>
            </a:r>
            <a:r>
              <a:rPr lang="nl-NL" sz="2800" dirty="0" err="1"/>
              <a:t>be</a:t>
            </a:r>
            <a:r>
              <a:rPr lang="nl-NL" sz="2800" dirty="0"/>
              <a:t> </a:t>
            </a:r>
            <a:r>
              <a:rPr lang="nl-NL" sz="2800" dirty="0" err="1"/>
              <a:t>imported</a:t>
            </a:r>
            <a:r>
              <a:rPr lang="nl-NL" sz="2800" dirty="0"/>
              <a:t> </a:t>
            </a:r>
            <a:r>
              <a:rPr lang="nl-NL" sz="2800" dirty="0" err="1"/>
              <a:t>by</a:t>
            </a:r>
            <a:r>
              <a:rPr lang="nl-NL" sz="2800" dirty="0"/>
              <a:t> </a:t>
            </a:r>
            <a:r>
              <a:rPr lang="nl-NL" sz="2800" dirty="0" err="1"/>
              <a:t>Prism</a:t>
            </a:r>
            <a:r>
              <a:rPr lang="nl-NL" sz="2800" dirty="0"/>
              <a:t> Central</a:t>
            </a:r>
            <a:endParaRPr lang="en-NL" sz="2800" dirty="0"/>
          </a:p>
          <a:p>
            <a:endParaRPr lang="en-NL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2A7815-6826-A6F8-A28D-BB914FB30191}"/>
              </a:ext>
            </a:extLst>
          </p:cNvPr>
          <p:cNvSpPr/>
          <p:nvPr/>
        </p:nvSpPr>
        <p:spPr>
          <a:xfrm>
            <a:off x="1206522" y="3835884"/>
            <a:ext cx="228600" cy="2957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3770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D378-48D3-3919-31C3-2C4CCA6F0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Summary</a:t>
            </a:r>
            <a:endParaRPr lang="en-NL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3FDDB0-024F-113C-DEA0-6E42D59623D1}"/>
              </a:ext>
            </a:extLst>
          </p:cNvPr>
          <p:cNvSpPr txBox="1"/>
          <p:nvPr/>
        </p:nvSpPr>
        <p:spPr>
          <a:xfrm>
            <a:off x="622068" y="1717239"/>
            <a:ext cx="1113178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GB" sz="2800" b="0" i="0" dirty="0">
                <a:solidFill>
                  <a:srgbClr val="313537"/>
                </a:solidFill>
                <a:effectLst/>
                <a:latin typeface="var(--font-family-body)"/>
              </a:rPr>
              <a:t>In this module you learned:</a:t>
            </a:r>
          </a:p>
          <a:p>
            <a:pPr algn="l" fontAlgn="base"/>
            <a:endParaRPr lang="en-GB" sz="2800" dirty="0">
              <a:solidFill>
                <a:srgbClr val="313537"/>
              </a:solidFill>
              <a:latin typeface="var(--font-family-body)"/>
            </a:endParaRPr>
          </a:p>
          <a:p>
            <a:pPr algn="l" fontAlgn="base"/>
            <a:r>
              <a:rPr lang="en-GB" sz="2800" dirty="0">
                <a:solidFill>
                  <a:srgbClr val="313537"/>
                </a:solidFill>
                <a:latin typeface="var(--font-family-body)"/>
              </a:rPr>
              <a:t>. That an image can be used to create virtual machines and to add applications to virtual machines.</a:t>
            </a:r>
          </a:p>
          <a:p>
            <a:pPr algn="l" fontAlgn="base"/>
            <a:endParaRPr lang="en-GB" sz="2800" dirty="0">
              <a:solidFill>
                <a:srgbClr val="313537"/>
              </a:solidFill>
              <a:latin typeface="var(--font-family-body)"/>
            </a:endParaRPr>
          </a:p>
          <a:p>
            <a:pPr algn="l" fontAlgn="base"/>
            <a:r>
              <a:rPr lang="en-GB" sz="2800" b="0" i="0" dirty="0">
                <a:solidFill>
                  <a:srgbClr val="313537"/>
                </a:solidFill>
                <a:effectLst/>
                <a:latin typeface="var(--font-family-body)"/>
              </a:rPr>
              <a:t>. That images can be ISO images or Disk Images.</a:t>
            </a:r>
          </a:p>
          <a:p>
            <a:pPr algn="l" fontAlgn="base"/>
            <a:endParaRPr lang="en-GB" sz="2800" b="0" i="0" dirty="0">
              <a:solidFill>
                <a:srgbClr val="313537"/>
              </a:solidFill>
              <a:effectLst/>
              <a:latin typeface="var(--font-family-body)"/>
            </a:endParaRPr>
          </a:p>
          <a:p>
            <a:pPr algn="l" fontAlgn="base"/>
            <a:r>
              <a:rPr lang="en-GB" sz="2800" dirty="0">
                <a:solidFill>
                  <a:srgbClr val="313537"/>
                </a:solidFill>
                <a:latin typeface="var(--font-family-body)"/>
              </a:rPr>
              <a:t>. That images can be created by cloning a VM disk.</a:t>
            </a:r>
          </a:p>
          <a:p>
            <a:pPr algn="l" fontAlgn="base"/>
            <a:endParaRPr lang="en-GB" sz="2800" dirty="0">
              <a:solidFill>
                <a:srgbClr val="313537"/>
              </a:solidFill>
              <a:latin typeface="var(--font-family-body)"/>
            </a:endParaRPr>
          </a:p>
          <a:p>
            <a:pPr algn="l" fontAlgn="base"/>
            <a:r>
              <a:rPr lang="en-GB" sz="2800" dirty="0">
                <a:solidFill>
                  <a:srgbClr val="313537"/>
                </a:solidFill>
                <a:latin typeface="var(--font-family-body)"/>
              </a:rPr>
              <a:t>. That images can be uploaded to Prism Central as well as to Prism Element.</a:t>
            </a:r>
          </a:p>
          <a:p>
            <a:pPr algn="l" fontAlgn="base"/>
            <a:endParaRPr lang="en-GB" sz="2800" b="0" i="0" dirty="0">
              <a:solidFill>
                <a:srgbClr val="313537"/>
              </a:solidFill>
              <a:effectLst/>
              <a:latin typeface="var(--font-family-body)"/>
            </a:endParaRPr>
          </a:p>
        </p:txBody>
      </p:sp>
    </p:spTree>
    <p:extLst>
      <p:ext uri="{BB962C8B-B14F-4D97-AF65-F5344CB8AC3E}">
        <p14:creationId xmlns:p14="http://schemas.microsoft.com/office/powerpoint/2010/main" val="41991345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YyqErbd7"/>
  <p:tag name="ARTICULATE_SLIDE_COUNT" val="34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Fast Lane Color Theme">
      <a:dk1>
        <a:sysClr val="windowText" lastClr="000000"/>
      </a:dk1>
      <a:lt1>
        <a:sysClr val="window" lastClr="FFFFFF"/>
      </a:lt1>
      <a:dk2>
        <a:srgbClr val="590508"/>
      </a:dk2>
      <a:lt2>
        <a:srgbClr val="AE1A27"/>
      </a:lt2>
      <a:accent1>
        <a:srgbClr val="9BACB2"/>
      </a:accent1>
      <a:accent2>
        <a:srgbClr val="D2E2EA"/>
      </a:accent2>
      <a:accent3>
        <a:srgbClr val="1E3B46"/>
      </a:accent3>
      <a:accent4>
        <a:srgbClr val="858383"/>
      </a:accent4>
      <a:accent5>
        <a:srgbClr val="076F8A"/>
      </a:accent5>
      <a:accent6>
        <a:srgbClr val="3D3D3D"/>
      </a:accent6>
      <a:hlink>
        <a:srgbClr val="AE1A27"/>
      </a:hlink>
      <a:folHlink>
        <a:srgbClr val="858383"/>
      </a:folHlink>
    </a:clrScheme>
    <a:fontScheme name="Fast Lane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2020 Training" id="{4362B38B-553E-4B1B-A87E-326954824200}" vid="{03C7A873-681C-467D-AE6D-A56836B3DE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2.xml><?xml version="1.0" encoding="utf-8"?>
<Control xmlns="http://schemas.microsoft.com/VisualStudio/2011/storyboarding/control">
  <Id Name="ab171ecb-ae85-4847-b4e7-00d16549b887" Revision="1" Stencil="System.MyShapes" StencilVersion="1.0"/>
</Control>
</file>

<file path=customXml/item3.xml><?xml version="1.0" encoding="utf-8"?>
<Control xmlns="http://schemas.microsoft.com/VisualStudio/2011/storyboarding/control">
  <Id Name="dc60f07d-ddb3-4160-bf20-2e0d9f7877d1" Revision="1" Stencil="System.MyShapes" StencilVersion="1.0"/>
</Control>
</file>

<file path=customXml/item4.xml><?xml version="1.0" encoding="utf-8"?>
<Control xmlns="http://schemas.microsoft.com/VisualStudio/2011/storyboarding/control">
  <Id Name="dc60f07d-ddb3-4160-bf20-2e0d9f7877d1" Revision="1" Stencil="System.MyShapes" StencilVersion="1.0"/>
</Control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745e4f-6b77-4442-aede-583cc1daecc0">
      <Terms xmlns="http://schemas.microsoft.com/office/infopath/2007/PartnerControls"/>
    </lcf76f155ced4ddcb4097134ff3c332f>
    <TaxCatchAll xmlns="205f9dfb-fd5a-4eac-94c7-be58fa4aa158" xsi:nil="true"/>
  </documentManagement>
</p:properties>
</file>

<file path=customXml/item6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7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8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8114185030AD44BBB299CE0D883B7E" ma:contentTypeVersion="10" ma:contentTypeDescription="Create a new document." ma:contentTypeScope="" ma:versionID="f8a5cb076cf68037b7855c19ada45b50">
  <xsd:schema xmlns:xsd="http://www.w3.org/2001/XMLSchema" xmlns:xs="http://www.w3.org/2001/XMLSchema" xmlns:p="http://schemas.microsoft.com/office/2006/metadata/properties" xmlns:ns2="20745e4f-6b77-4442-aede-583cc1daecc0" xmlns:ns3="205f9dfb-fd5a-4eac-94c7-be58fa4aa158" targetNamespace="http://schemas.microsoft.com/office/2006/metadata/properties" ma:root="true" ma:fieldsID="85c33629182651e3fb4d1165a4b0969c" ns2:_="" ns3:_="">
    <xsd:import namespace="20745e4f-6b77-4442-aede-583cc1daecc0"/>
    <xsd:import namespace="205f9dfb-fd5a-4eac-94c7-be58fa4aa1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45e4f-6b77-4442-aede-583cc1daec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f564dcc-d30d-477c-a61d-ad4d61a66d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f9dfb-fd5a-4eac-94c7-be58fa4aa15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8154f34-9498-4e03-a657-093fcf9140c1}" ma:internalName="TaxCatchAll" ma:showField="CatchAllData" ma:web="205f9dfb-fd5a-4eac-94c7-be58fa4aa1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4F9BA7-7750-42B2-B413-8C8D236BC23E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F8B11371-D9CF-4F55-A324-4C2C5EC820B5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EB8D970C-BF2A-493C-88E1-917D51F9B07D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F3B18307-07BF-4A53-9209-3184F4BDBCE1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CE2037A3-1BF5-4E2E-A6BC-394F260BD144}">
  <ds:schemaRefs>
    <ds:schemaRef ds:uri="http://schemas.microsoft.com/office/2006/metadata/properties"/>
    <ds:schemaRef ds:uri="http://schemas.microsoft.com/office/infopath/2007/PartnerControls"/>
    <ds:schemaRef ds:uri="959433b9-78c1-4d1f-a75e-0a3798c50e4e"/>
    <ds:schemaRef ds:uri="43f9da51-be8f-4b20-b382-36d7289006be"/>
    <ds:schemaRef ds:uri="797f0267-8ec4-410d-a220-a4e994b6456e"/>
    <ds:schemaRef ds:uri="9acdb5ce-4a98-4adf-a5f4-9fb3aac0d8ce"/>
    <ds:schemaRef ds:uri="20745e4f-6b77-4442-aede-583cc1daecc0"/>
    <ds:schemaRef ds:uri="205f9dfb-fd5a-4eac-94c7-be58fa4aa158"/>
  </ds:schemaRefs>
</ds:datastoreItem>
</file>

<file path=customXml/itemProps6.xml><?xml version="1.0" encoding="utf-8"?>
<ds:datastoreItem xmlns:ds="http://schemas.openxmlformats.org/officeDocument/2006/customXml" ds:itemID="{C2EEEA08-5D08-4238-8530-50F4561448AC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CB4EE9CF-FAAA-4B43-832E-707CB18F5D4D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47D80447-B11D-4279-BA6A-005263A9EF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45e4f-6b77-4442-aede-583cc1daecc0"/>
    <ds:schemaRef ds:uri="205f9dfb-fd5a-4eac-94c7-be58fa4aa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9.xml><?xml version="1.0" encoding="utf-8"?>
<ds:datastoreItem xmlns:ds="http://schemas.openxmlformats.org/officeDocument/2006/customXml" ds:itemID="{C9337E19-7339-4B56-BD5B-E540D32BE6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3512</TotalTime>
  <Words>1241</Words>
  <Application>Microsoft Macintosh PowerPoint</Application>
  <PresentationFormat>Widescreen</PresentationFormat>
  <Paragraphs>102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Body</vt:lpstr>
      <vt:lpstr>Calibri</vt:lpstr>
      <vt:lpstr>Century Gothic</vt:lpstr>
      <vt:lpstr>Gotham Light</vt:lpstr>
      <vt:lpstr>var(--font-family-body)</vt:lpstr>
      <vt:lpstr>Office Theme</vt:lpstr>
      <vt:lpstr>PowerPoint Presentation</vt:lpstr>
      <vt:lpstr>What are images</vt:lpstr>
      <vt:lpstr>What is the Image service</vt:lpstr>
      <vt:lpstr>Image Configuration</vt:lpstr>
      <vt:lpstr>Uploading an image</vt:lpstr>
      <vt:lpstr>Modifying an image</vt:lpstr>
      <vt:lpstr>Images and Prism Element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Watson</dc:creator>
  <cp:lastModifiedBy>peter@uadmin.nl</cp:lastModifiedBy>
  <cp:revision>111</cp:revision>
  <cp:lastPrinted>2023-06-18T13:29:19Z</cp:lastPrinted>
  <dcterms:created xsi:type="dcterms:W3CDTF">2018-08-08T16:01:19Z</dcterms:created>
  <dcterms:modified xsi:type="dcterms:W3CDTF">2023-06-23T16:14:00Z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350D3773-A21B-48B8-8131-890E62BB0FB0</vt:lpwstr>
  </property>
  <property fmtid="{D5CDD505-2E9C-101B-9397-08002B2CF9AE}" pid="3" name="ArticulatePath">
    <vt:lpwstr>FAST LANE PP TEMPLATE + DESIGN GUIDE KM2018</vt:lpwstr>
  </property>
  <property fmtid="{D5CDD505-2E9C-101B-9397-08002B2CF9AE}" pid="4" name="ContentTypeId">
    <vt:lpwstr>0x0101005F8114185030AD44BBB299CE0D883B7E</vt:lpwstr>
  </property>
</Properties>
</file>