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28"/>
  </p:notesMasterIdLst>
  <p:handoutMasterIdLst>
    <p:handoutMasterId r:id="rId29"/>
  </p:handoutMasterIdLst>
  <p:sldIdLst>
    <p:sldId id="256" r:id="rId11"/>
    <p:sldId id="365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8" r:id="rId23"/>
    <p:sldId id="379" r:id="rId24"/>
    <p:sldId id="380" r:id="rId25"/>
    <p:sldId id="381" r:id="rId26"/>
    <p:sldId id="382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rse Slides" id="{FBE60AAB-D247-4DF3-B498-3AF8AA16D2D8}">
          <p14:sldIdLst>
            <p14:sldId id="256"/>
            <p14:sldId id="365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8"/>
            <p14:sldId id="379"/>
            <p14:sldId id="380"/>
            <p14:sldId id="381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kren Nikolov" initials="IN" lastIdx="1" clrIdx="0">
    <p:extLst>
      <p:ext uri="{19B8F6BF-5375-455C-9EA6-DF929625EA0E}">
        <p15:presenceInfo xmlns:p15="http://schemas.microsoft.com/office/powerpoint/2012/main" userId="ab24f552d122ff65" providerId="Windows Live"/>
      </p:ext>
    </p:extLst>
  </p:cmAuthor>
  <p:cmAuthor id="2" name="Adrienne Koger" initials="AK" lastIdx="2" clrIdx="1">
    <p:extLst>
      <p:ext uri="{19B8F6BF-5375-455C-9EA6-DF929625EA0E}">
        <p15:presenceInfo xmlns:p15="http://schemas.microsoft.com/office/powerpoint/2012/main" userId="S-1-5-21-4238561009-3572522374-3492982074-9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EF0"/>
    <a:srgbClr val="076F8A"/>
    <a:srgbClr val="B7D560"/>
    <a:srgbClr val="AE1A27"/>
    <a:srgbClr val="1E3B46"/>
    <a:srgbClr val="590508"/>
    <a:srgbClr val="9BACB2"/>
    <a:srgbClr val="3D3D3D"/>
    <a:srgbClr val="FFFFFF"/>
    <a:srgbClr val="85838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7" autoAdjust="0"/>
    <p:restoredTop sz="76054" autoAdjust="0"/>
  </p:normalViewPr>
  <p:slideViewPr>
    <p:cSldViewPr snapToGrid="0">
      <p:cViewPr varScale="1">
        <p:scale>
          <a:sx n="96" d="100"/>
          <a:sy n="96" d="100"/>
        </p:scale>
        <p:origin x="312" y="160"/>
      </p:cViewPr>
      <p:guideLst>
        <p:guide orient="horz" pos="1920"/>
        <p:guide pos="3840"/>
      </p:guideLst>
    </p:cSldViewPr>
  </p:slideViewPr>
  <p:outlineViewPr>
    <p:cViewPr>
      <p:scale>
        <a:sx n="33" d="100"/>
        <a:sy n="33" d="100"/>
      </p:scale>
      <p:origin x="0" y="-5731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10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35AA9F-81FA-42C8-8DA4-7B53C84299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07DCA-16B1-4C23-BBDD-900092233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FB752-42D2-4A54-8D49-FDE482613981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F507B-C0CB-4EA3-BACE-DBE5136A63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0FDD7-5A34-4439-9844-82085816D1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9F48E-299E-44EC-A4A1-62C92C50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C722-B898-45D2-8227-B21BADCC8A1D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985E4-63A6-42C5-B555-D36F14ED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This module will introduce you to a variety of administrative tasks that you can perform on VMs, ranging from performing simple configuration updates and updating VM placement rules, to automating basic management tasks.</a:t>
            </a:r>
          </a:p>
          <a:p>
            <a:br>
              <a:rPr lang="en-GB" dirty="0"/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6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affiniteitsbeleid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door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beheerder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gedefinieerd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bepaalt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welk node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welke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nodes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mag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uitgevoerd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twee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soorten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affiniteitsbeleid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gedefinieerd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Prism: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Het VM-host-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affiniteitsbeleid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regelt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plaatsing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VM.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geven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welke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mag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draaien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Telkens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inschakelt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migreert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waarop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toegepast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gecontroleerd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afgedwongen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Het VM-VM anti-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affiniteitsbeleid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bedoeld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gespecificeerde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virtuele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machines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elkaar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houden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wil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zeggen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VM's die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type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opgegeven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dezelfde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uitgevoerd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Als 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zich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probleem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voordoet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waardoor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de VM's in het anti-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affiniteitsbeleid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uitvalt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heeft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invloed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VM's die in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opgegeven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echter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voorkeursbeleid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door ADS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genegeerd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resourcebeperkingen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vereisen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tijdelijk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hetzelfde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geplaatst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VM-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affiniteitsbeleid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gedefinieerd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Prism Central of Prism Element.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99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storagepolicy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codering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compressie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deduplicatie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erasure coding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standaard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toegepast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storage containers. Alle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entiteiten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aanwezig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storage containers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functies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opslagoptimalisatie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nemen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functies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automatisch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over. Als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echter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gedetailleerdere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controle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wilt over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storagepolicy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toegepast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VM's, is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mogelijk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storagepolicy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via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categorieën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toe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passen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groepen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VM's.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storagepolicy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gemaakt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Prism Central,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alleen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ondersteund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AHV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stelt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staat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codering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compressie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Quality of Service (QoS)-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attributen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specifieke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definiëren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storagepolicy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toegankelijk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via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speciale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dashboard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Opslagbeleid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Prism Central.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toegang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krijgen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klikt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op het menu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Entiteiten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vouwt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categorie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Compute &amp; Storage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selecteert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Opslagbeleid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93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01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Met de X-Play-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functie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(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uitgesproken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cross-play) in Prism Central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snel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eenvoudig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algemene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administratieve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taken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automatiseren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behulp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draaiboeken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Playbooks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handmatig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automatisch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geactiveerd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bestaan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​​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lijst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acties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systeem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zal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uitvoeren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​​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taak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voltooien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probleem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lossen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behulp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eenvoudige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interface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verzameling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ingebouwde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acties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acties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reeks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slepen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neerzetten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ze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aanpassen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hoeveelheid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handmatige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tussenkomst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nodig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eenvoudige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routinematige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administratieve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taken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minimaliseren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elimineren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begrijpen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hoe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sommige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beheertaken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automatiseren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zullen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we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sectie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eerst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kijken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draaiboek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kant-en-klaar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beschikbaar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in Prism,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eigen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draaiboek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96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voorbeeld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vooraf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gedefinieerd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draaiboek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02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Entities – Compute &amp; Storage – VMs – Select a VM – Actions Menu – Export as OVA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OVA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single-file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distributie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waarmee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virtuele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apparaten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uitgewisseld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tussen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producten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platforms.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Simpel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gezegd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OVA-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bestand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OVA-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bestand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delen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ze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hun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eigen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virtuele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machines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compleet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applicaties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hun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eigen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hardwareplatforms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uiteindelijke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doel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het OVA-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bestandsformaat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overdraagbaarheid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implementeren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vanuit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OVA-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bestand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vergelijkbaar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implementeren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vanuit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sjabloon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95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VM High Availability (VM HA)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zorgt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ervoor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opnieuw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opgestart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AHV-host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AHV-cluster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host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beschikbaar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Onbeschikbaarheid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de host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gevolg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fout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netwerkpartitionering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fout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hostbeheerproces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VM HA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respecteert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affiniteits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-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anti-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affiniteitsregels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Neem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bijvoorbeeld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vier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hosts, A, B, C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die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vastgemaakt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hosts A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B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behulp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affiniteitsregel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Als host A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uitvalt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zal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HA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proberen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VM op host B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opnieuw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starten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Als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zowel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hosts A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B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uitvallen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opnieuw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gestart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C of D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omdat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ze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opgenomen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affiniteitsregel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twee VM HA-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modi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beschikbaar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ingeschakeld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Prism of via de cli. 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Zij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:</a:t>
            </a:r>
          </a:p>
          <a:p>
            <a:pPr algn="l" fontAlgn="base"/>
            <a:r>
              <a:rPr lang="en-GB" b="1" i="0" dirty="0" err="1">
                <a:solidFill>
                  <a:srgbClr val="313537"/>
                </a:solidFill>
                <a:effectLst/>
                <a:latin typeface="Body"/>
              </a:rPr>
              <a:t>Standaard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modus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vereist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configuratie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standaard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meegeleverd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installeren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AHV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gebaseerd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Nutanix-cluster.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AHV-host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beschikbaar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VM's die op die AHV-host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draaiden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opnieuw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opgestart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resterende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hosts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benodigde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bronnen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beschikbaar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Als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resterende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hosts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over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voldoende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bronnen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beschikken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sommige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defecte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mogelijk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opnieuw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opgestart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1" i="0" dirty="0" err="1">
                <a:solidFill>
                  <a:srgbClr val="313537"/>
                </a:solidFill>
                <a:effectLst/>
                <a:latin typeface="Body"/>
              </a:rPr>
              <a:t>Garantie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configuratie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reserveert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ruimte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alle AHV-hosts in het cluster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garanderen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alle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opnieuw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opgestart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hosts in het 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AHV-host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beschikbaar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is. Om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garantiemodus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schakelen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schakelt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selectievakje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HA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inschakelen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weergegeven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afbeelding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bericht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geeft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hoeveelheid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gereserveerd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geheugen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hoeveel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AHV-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hostfouten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systeem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tolereren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Om VM HA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schakelen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navigeert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menu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Instellingen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Prism Element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scrolt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omlaag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gedeelte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data resiliency.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Klik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VM High Availability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schakel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weergegeven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pagina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selectievakje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Reservation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inschakelen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Na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selectie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wijzigingen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opslaat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dialoogvenster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weergegeven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hoeveel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geheugen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gereserveerd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fouten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vangen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waarde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veranderen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verhoogd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verlaagd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basis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wijzigingen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clusterbronnen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75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module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heb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je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geleerd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: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CPU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geheugen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toevoegen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virtuele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machine.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Hoe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klonen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hoe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Sysprep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- of cloud-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-scripts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aanpassingen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tijdens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kloonbewerking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Over Acropolis Dynamic Scheduler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hoe het VM-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plaatsingsbeslissingen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neemt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resourceconflicten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lossen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Wat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affiniteits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-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anti-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affiniteitsbeleid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hoe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maakt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Wat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opslagbeleid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hoe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Algemene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beheertaken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automatiseren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behulp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Playbooks.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exporteren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OVA-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bestand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gedeeld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sjabloonbestand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Wat VM HA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hoe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inschakelen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6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beschikbaar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VM's,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afhankelijk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of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taken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uitvoert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Prism Central of Prism Element. Net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functies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cursus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besproken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biedt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Prism Element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verzameling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beheermogelijkheden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bepaalde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basisroutinetaken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rijkere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diepere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beheerfuncties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echter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aanbevolen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Prism Central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  <a:br>
              <a:rPr lang="en-GB" dirty="0"/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66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De update-VM-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pagina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identiek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Create VM-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pagina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Nogmaals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informatie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verstrekken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vier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hoofdsecties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: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Configuratie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Bronnen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Beoordeling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Het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echter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belangrijk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merken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alle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informatie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verstrekt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gewijzigd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bijwerkt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Sommige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dingen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gewijzigd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VM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ingeschakeld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wijzigen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aantal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kernen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per CPU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bijvoorbeeld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vastgehouden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terwijl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VM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ingeschakeld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Hot-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pluggen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echter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vanaf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opdrachtregel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:</a:t>
            </a:r>
            <a:endParaRPr lang="en-GB" dirty="0"/>
          </a:p>
          <a:p>
            <a:pPr algn="l" fontAlgn="base"/>
            <a:r>
              <a:rPr lang="en-GB" dirty="0"/>
              <a:t>(SSH into a CVM)</a:t>
            </a:r>
          </a:p>
          <a:p>
            <a:pPr algn="l" fontAlgn="base"/>
            <a:r>
              <a:rPr lang="en-GB" b="0" i="0" baseline="0" dirty="0" err="1">
                <a:solidFill>
                  <a:srgbClr val="4D5969"/>
                </a:solidFill>
                <a:effectLst/>
                <a:latin typeface="Courier" pitchFamily="2" charset="0"/>
              </a:rPr>
              <a:t>nutanix@cvm</a:t>
            </a:r>
            <a:r>
              <a:rPr lang="en-GB" b="0" i="0" baseline="0" dirty="0">
                <a:solidFill>
                  <a:srgbClr val="4D5969"/>
                </a:solidFill>
                <a:effectLst/>
                <a:latin typeface="Courier" pitchFamily="2" charset="0"/>
              </a:rPr>
              <a:t>$ </a:t>
            </a:r>
            <a:r>
              <a:rPr lang="en-GB" b="1" i="0" baseline="0" dirty="0" err="1">
                <a:solidFill>
                  <a:srgbClr val="4D5969"/>
                </a:solidFill>
                <a:effectLst/>
                <a:latin typeface="Courier" pitchFamily="2" charset="0"/>
              </a:rPr>
              <a:t>acli</a:t>
            </a:r>
            <a:r>
              <a:rPr lang="en-GB" b="1" i="0" baseline="0" dirty="0">
                <a:solidFill>
                  <a:srgbClr val="4D5969"/>
                </a:solidFill>
                <a:effectLst/>
                <a:latin typeface="Courier" pitchFamily="2" charset="0"/>
              </a:rPr>
              <a:t> </a:t>
            </a:r>
            <a:r>
              <a:rPr lang="en-GB" b="1" i="0" baseline="0" dirty="0" err="1">
                <a:solidFill>
                  <a:srgbClr val="4D5969"/>
                </a:solidFill>
                <a:effectLst/>
                <a:latin typeface="Courier" pitchFamily="2" charset="0"/>
              </a:rPr>
              <a:t>vm.update</a:t>
            </a:r>
            <a:r>
              <a:rPr lang="en-GB" b="1" i="0" baseline="0" dirty="0">
                <a:solidFill>
                  <a:srgbClr val="4D5969"/>
                </a:solidFill>
                <a:effectLst/>
                <a:latin typeface="Courier" pitchFamily="2" charset="0"/>
              </a:rPr>
              <a:t> </a:t>
            </a:r>
            <a:r>
              <a:rPr lang="en-GB" b="1" i="1" baseline="0" dirty="0" err="1">
                <a:solidFill>
                  <a:srgbClr val="4D5969"/>
                </a:solidFill>
                <a:effectLst/>
                <a:latin typeface="Courier" pitchFamily="2" charset="0"/>
              </a:rPr>
              <a:t>vm</a:t>
            </a:r>
            <a:r>
              <a:rPr lang="en-GB" b="1" i="1" baseline="0" dirty="0">
                <a:solidFill>
                  <a:srgbClr val="4D5969"/>
                </a:solidFill>
                <a:effectLst/>
                <a:latin typeface="Courier" pitchFamily="2" charset="0"/>
              </a:rPr>
              <a:t>-name</a:t>
            </a:r>
            <a:r>
              <a:rPr lang="en-GB" b="1" i="0" baseline="0" dirty="0">
                <a:solidFill>
                  <a:srgbClr val="4D5969"/>
                </a:solidFill>
                <a:effectLst/>
                <a:latin typeface="Courier" pitchFamily="2" charset="0"/>
              </a:rPr>
              <a:t> </a:t>
            </a:r>
            <a:r>
              <a:rPr lang="en-GB" b="1" i="0" baseline="0" dirty="0" err="1">
                <a:solidFill>
                  <a:srgbClr val="4D5969"/>
                </a:solidFill>
                <a:effectLst/>
                <a:latin typeface="Courier" pitchFamily="2" charset="0"/>
              </a:rPr>
              <a:t>num_vcpus</a:t>
            </a:r>
            <a:r>
              <a:rPr lang="en-GB" b="1" i="0" baseline="0" dirty="0">
                <a:solidFill>
                  <a:srgbClr val="4D5969"/>
                </a:solidFill>
                <a:effectLst/>
                <a:latin typeface="Courier" pitchFamily="2" charset="0"/>
              </a:rPr>
              <a:t>=</a:t>
            </a:r>
            <a:r>
              <a:rPr lang="en-GB" b="1" i="1" baseline="0" dirty="0">
                <a:solidFill>
                  <a:srgbClr val="4D5969"/>
                </a:solidFill>
                <a:effectLst/>
                <a:latin typeface="Courier" pitchFamily="2" charset="0"/>
              </a:rPr>
              <a:t>n</a:t>
            </a:r>
            <a:r>
              <a:rPr lang="en-GB" b="1" i="0" baseline="0" dirty="0">
                <a:solidFill>
                  <a:srgbClr val="4D5969"/>
                </a:solidFill>
                <a:effectLst/>
                <a:latin typeface="Courier" pitchFamily="2" charset="0"/>
              </a:rPr>
              <a:t> </a:t>
            </a:r>
            <a:br>
              <a:rPr lang="en-GB" dirty="0"/>
            </a:br>
            <a:r>
              <a:rPr lang="en-GB" b="0" i="0" baseline="0" dirty="0" err="1">
                <a:solidFill>
                  <a:srgbClr val="4D5969"/>
                </a:solidFill>
                <a:effectLst/>
                <a:latin typeface="Courier" pitchFamily="2" charset="0"/>
              </a:rPr>
              <a:t>nutanix@cvm</a:t>
            </a:r>
            <a:r>
              <a:rPr lang="en-GB" b="0" i="0" baseline="0" dirty="0">
                <a:solidFill>
                  <a:srgbClr val="4D5969"/>
                </a:solidFill>
                <a:effectLst/>
                <a:latin typeface="Courier" pitchFamily="2" charset="0"/>
              </a:rPr>
              <a:t>$ </a:t>
            </a:r>
            <a:r>
              <a:rPr lang="en-GB" b="1" i="0" baseline="0" dirty="0" err="1">
                <a:solidFill>
                  <a:srgbClr val="4D5969"/>
                </a:solidFill>
                <a:effectLst/>
                <a:latin typeface="Courier" pitchFamily="2" charset="0"/>
              </a:rPr>
              <a:t>acli</a:t>
            </a:r>
            <a:r>
              <a:rPr lang="en-GB" b="1" i="0" baseline="0" dirty="0">
                <a:solidFill>
                  <a:srgbClr val="4D5969"/>
                </a:solidFill>
                <a:effectLst/>
                <a:latin typeface="Courier" pitchFamily="2" charset="0"/>
              </a:rPr>
              <a:t> </a:t>
            </a:r>
            <a:r>
              <a:rPr lang="en-GB" b="1" i="0" baseline="0" dirty="0" err="1">
                <a:solidFill>
                  <a:srgbClr val="4D5969"/>
                </a:solidFill>
                <a:effectLst/>
                <a:latin typeface="Courier" pitchFamily="2" charset="0"/>
              </a:rPr>
              <a:t>vm.update</a:t>
            </a:r>
            <a:r>
              <a:rPr lang="en-GB" b="1" i="0" baseline="0" dirty="0">
                <a:solidFill>
                  <a:srgbClr val="4D5969"/>
                </a:solidFill>
                <a:effectLst/>
                <a:latin typeface="Courier" pitchFamily="2" charset="0"/>
              </a:rPr>
              <a:t> </a:t>
            </a:r>
            <a:r>
              <a:rPr lang="en-GB" b="1" i="1" baseline="0" dirty="0" err="1">
                <a:solidFill>
                  <a:srgbClr val="4D5969"/>
                </a:solidFill>
                <a:effectLst/>
                <a:latin typeface="Courier" pitchFamily="2" charset="0"/>
              </a:rPr>
              <a:t>vm</a:t>
            </a:r>
            <a:r>
              <a:rPr lang="en-GB" b="1" i="1" baseline="0" dirty="0">
                <a:solidFill>
                  <a:srgbClr val="4D5969"/>
                </a:solidFill>
                <a:effectLst/>
                <a:latin typeface="Courier" pitchFamily="2" charset="0"/>
              </a:rPr>
              <a:t>-name</a:t>
            </a:r>
            <a:r>
              <a:rPr lang="en-GB" b="1" i="0" baseline="0" dirty="0">
                <a:solidFill>
                  <a:srgbClr val="4D5969"/>
                </a:solidFill>
                <a:effectLst/>
                <a:latin typeface="Courier" pitchFamily="2" charset="0"/>
              </a:rPr>
              <a:t> memory=</a:t>
            </a:r>
            <a:r>
              <a:rPr lang="en-GB" b="1" i="1" baseline="0" dirty="0" err="1">
                <a:solidFill>
                  <a:srgbClr val="4D5969"/>
                </a:solidFill>
                <a:effectLst/>
                <a:latin typeface="Courier" pitchFamily="2" charset="0"/>
              </a:rPr>
              <a:t>new_memory_size</a:t>
            </a:r>
            <a:r>
              <a:rPr lang="en-GB" b="1" i="0" baseline="0" dirty="0">
                <a:solidFill>
                  <a:srgbClr val="4D5969"/>
                </a:solidFill>
                <a:effectLst/>
                <a:latin typeface="Courier" pitchFamily="2" charset="0"/>
              </a:rPr>
              <a:t> </a:t>
            </a:r>
            <a:endParaRPr lang="en-NL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1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dialoogvenster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klonen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bevat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grotendeels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dezelfde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velden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pagina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neemt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meeste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configuratiegegevens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over van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bron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-VM. Het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echter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nog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steeds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mogelijk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configuratiewijzigingen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brengen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kloont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zonder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invloed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heeft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bron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-VM.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In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dialoogvenster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Clone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wijzigingen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aanbrengen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in:</a:t>
            </a: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Algemene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configuratie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waarmee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aantal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klonen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wilt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naam van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klonen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specificeren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Compute Details,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waaronder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vCPU's,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kernen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per vCPU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geheugen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Netwerkadapters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waarmee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nieuwe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NIC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toevoegen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bestaande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verwijderen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afbeelding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echter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laat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klonen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opstartconfiguratie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wijzigen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schijven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volumegroepen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toevoegen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verwijderen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  <a:endParaRPr lang="en-NL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3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klonen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Sysprep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cloud-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gastaanpassingen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onbeheerde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inrichting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vergemakkelijken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onbeheerde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inrichting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antwoordbestand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Sysprep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gebruikersgegevensbestand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cloud-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opgeven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Sysprep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cloud-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toegang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geven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tot het script,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maakt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AOS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tijdelijke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ISO-image die het script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bevat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koppelt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ISO-image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de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inschakelt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bronpaden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opgeven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bestanden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mappen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VM wilt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kopiëren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doelmappen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bestanden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met name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handig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software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kopiëren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opstarten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nodig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softwarebibliotheken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apparaatstuurprogramma's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Linux-VM's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AOS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bestanden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kopiëren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Windows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AOS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bestanden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kopiëren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ISO-image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gemaakt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antwoordbestand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  <a:endParaRPr lang="en-NL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8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handmatige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migratie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gaan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verplaatsen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van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verplaatsen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van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hetzelfde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cluster.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migreren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Nutanix-cluster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-Nutanix-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opslag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opslag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of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-Nutanix-cluster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ESXi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Hyper-V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Nutanix-cluster.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scenario's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verplaatsen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tussen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aparte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tool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gebruiken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1" i="0" dirty="0">
                <a:solidFill>
                  <a:srgbClr val="313537"/>
                </a:solidFill>
                <a:effectLst/>
                <a:latin typeface="Body"/>
              </a:rPr>
              <a:t>Nutanix Move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Nutanix Move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later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cursus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behandeld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dus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sectie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bespreken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we hoe u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verplaatsen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tussen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nodes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hetzelfde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cluster.</a:t>
            </a:r>
            <a:endParaRPr lang="en-NL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22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beheerder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handmatig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host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migreren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vanaf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VM-dashboard in Prism Central.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Om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doen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navigeert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VM-dashboard,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selecteert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VM,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klikt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op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vervolgkeuzemenu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Acties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selecteert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Migreren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afbeelding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laat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aangezien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live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migratie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VM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ingeschakeld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migratieproces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gestart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  <a:endParaRPr lang="en-NL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1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1" i="0" dirty="0" err="1">
                <a:solidFill>
                  <a:srgbClr val="313537"/>
                </a:solidFill>
                <a:effectLst/>
                <a:latin typeface="var(--font-family-body)"/>
              </a:rPr>
              <a:t>Automatische</a:t>
            </a:r>
            <a:r>
              <a:rPr lang="en-GB" b="1" i="0" dirty="0">
                <a:solidFill>
                  <a:srgbClr val="313537"/>
                </a:solidFill>
                <a:effectLst/>
                <a:latin typeface="var(--font-family-body)"/>
              </a:rPr>
              <a:t> VM-</a:t>
            </a:r>
            <a:r>
              <a:rPr lang="en-GB" b="1" i="0" dirty="0" err="1">
                <a:solidFill>
                  <a:srgbClr val="313537"/>
                </a:solidFill>
                <a:effectLst/>
                <a:latin typeface="var(--font-family-body)"/>
              </a:rPr>
              <a:t>migratie</a:t>
            </a:r>
            <a:r>
              <a:rPr lang="en-GB" b="1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1" i="0" dirty="0" err="1">
                <a:solidFill>
                  <a:srgbClr val="313537"/>
                </a:solidFill>
                <a:effectLst/>
                <a:latin typeface="var(--font-family-body)"/>
              </a:rPr>
              <a:t>tijdens</a:t>
            </a:r>
            <a:r>
              <a:rPr lang="en-GB" b="1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1" i="0" dirty="0" err="1">
                <a:solidFill>
                  <a:srgbClr val="313537"/>
                </a:solidFill>
                <a:effectLst/>
                <a:latin typeface="var(--font-family-body)"/>
              </a:rPr>
              <a:t>onderhoudsmodus</a:t>
            </a:r>
            <a:endParaRPr lang="en-GB" b="1" i="0" dirty="0">
              <a:solidFill>
                <a:srgbClr val="313537"/>
              </a:solidFill>
              <a:effectLst/>
              <a:latin typeface="var(--font-family-body)"/>
            </a:endParaRPr>
          </a:p>
          <a:p>
            <a:pPr algn="l" fontAlgn="base"/>
            <a:endParaRPr lang="en-GB" b="1" i="0" dirty="0">
              <a:solidFill>
                <a:srgbClr val="313537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ander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scenario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waarin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geautomatiseerde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VM-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livemigratie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plaatsvinden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,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node in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onderhoudsmodus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gezet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node in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onderhoudsmodus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gezet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gemarkeerd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niet-planbaar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zodat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geen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nieuwe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VM's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gemaakt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. Als er al VM's op die node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draaien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geprobeerd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ze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evacueren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evaluatieproces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omvat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simpelweg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verplaatsen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van alle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aanmerking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komende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verschillende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nodes in het cluster.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Bij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verlaten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van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onderhoudsmodus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alle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automatisch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teruggebracht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oorspronkelijke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node,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zodat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geen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handmatige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tussenkomst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nodig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is.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Enkele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uitzonderingen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geautomatiseerde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verplaatsing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agent-VM's, VM's met GPU's, CPU-passthrough, PCI-passthrough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hostaffiniteitsbeleid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Vm's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met GPU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live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gemigreerd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, maar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moet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handmatig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door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beheerder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gedaan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. Agent-VM's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altijd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afgesloten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node in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onderhoudsmodus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gezet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weer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ingeschakeld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zodra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onderhoudsmodus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var(--font-family-body)"/>
              </a:rPr>
              <a:t>verlaten</a:t>
            </a: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.</a:t>
            </a:r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14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livemigratie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automatisch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plaatsvindt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komen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doordat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Acropolis Dynamic Scheduler (ADS)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controleert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hotspots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conflicten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indien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nodig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aanpassingen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maakt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omdat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 in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onderhoudsmodus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geplaatst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Acropolis Dynamic Scheduling (ADS)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bewaakt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proactief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eventuele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compute-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opslag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-I/O-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conflicten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hotspots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gedurende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bepaalde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periode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Als ADS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probleem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detecteert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hotspots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geëlimineerd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door VM's van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migreren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ADS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elke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15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minuten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uitgevoerd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analyseert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resourcegebruik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periode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Als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resourcegebruik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AHV-node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gedurende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15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minuten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&gt; 85%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blijft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migratietaken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geactiveerd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om de hotspot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verwijderen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5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ing Moving Gradie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ilent Track to Trigger Animation">
            <a:hlinkClick r:id="" action="ppaction://media"/>
            <a:extLst>
              <a:ext uri="{FF2B5EF4-FFF2-40B4-BE49-F238E27FC236}">
                <a16:creationId xmlns:a16="http://schemas.microsoft.com/office/drawing/2014/main" id="{69BD2BE3-DAC5-48AA-A4CF-A90064080F80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3.36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6782" y="6355081"/>
            <a:ext cx="609600" cy="609600"/>
          </a:xfrm>
          <a:prstGeom prst="rect">
            <a:avLst/>
          </a:prstGeom>
        </p:spPr>
      </p:pic>
      <p:sp>
        <p:nvSpPr>
          <p:cNvPr id="38" name="middle dark">
            <a:extLst>
              <a:ext uri="{FF2B5EF4-FFF2-40B4-BE49-F238E27FC236}">
                <a16:creationId xmlns:a16="http://schemas.microsoft.com/office/drawing/2014/main" id="{517CB609-4ECB-4C50-961A-8AFE856D09F3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99000">
                <a:schemeClr val="bg2"/>
              </a:gs>
              <a:gs pos="0">
                <a:schemeClr val="bg2">
                  <a:lumMod val="100000"/>
                </a:schemeClr>
              </a:gs>
              <a:gs pos="4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bottom right dark">
            <a:extLst>
              <a:ext uri="{FF2B5EF4-FFF2-40B4-BE49-F238E27FC236}">
                <a16:creationId xmlns:a16="http://schemas.microsoft.com/office/drawing/2014/main" id="{37A74D59-9BF1-41F0-9A30-C6F6CAF9E812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op left dark">
            <a:extLst>
              <a:ext uri="{FF2B5EF4-FFF2-40B4-BE49-F238E27FC236}">
                <a16:creationId xmlns:a16="http://schemas.microsoft.com/office/drawing/2014/main" id="{42386A45-73FD-4537-B477-A3BF55D6498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bottom right dark">
            <a:extLst>
              <a:ext uri="{FF2B5EF4-FFF2-40B4-BE49-F238E27FC236}">
                <a16:creationId xmlns:a16="http://schemas.microsoft.com/office/drawing/2014/main" id="{15C5F95A-3571-4005-8F38-074F065F4E2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mall Red Line">
            <a:extLst>
              <a:ext uri="{FF2B5EF4-FFF2-40B4-BE49-F238E27FC236}">
                <a16:creationId xmlns:a16="http://schemas.microsoft.com/office/drawing/2014/main" id="{A5DCE20F-D90C-4A35-808E-3AF205D0DD7E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2443A6F-B4E3-42D1-9947-D1DE32812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803" y="2516726"/>
            <a:ext cx="8096394" cy="1305466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3F2E1A6-93A0-474B-9934-3907048DCE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7803" y="3822192"/>
            <a:ext cx="8096394" cy="906734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1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5" grpId="0" animBg="1"/>
          <p:bldP spid="35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192000" cy="0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39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1" y="-34065"/>
            <a:ext cx="5967948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139D52D-3781-4894-B06E-C3070EF73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7" t="21071" r="53153" b="59732"/>
          <a:stretch/>
        </p:blipFill>
        <p:spPr>
          <a:xfrm>
            <a:off x="10431084" y="319517"/>
            <a:ext cx="1487980" cy="3086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 rot="5400000">
            <a:off x="0" y="592383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 flipH="1">
            <a:off x="5281172" y="-1476184"/>
            <a:ext cx="1234286" cy="12338148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C22458D-E9AB-4582-B71D-D744E2F0BB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4659104" cy="3736178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EF5933C-F4C6-4F34-9F65-78815F931D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10828" y="1905599"/>
            <a:ext cx="4659104" cy="37361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1pPr>
            <a:lvl2pPr marL="8001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2573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7145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4pPr>
            <a:lvl5pPr marL="21717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3CA89E-0A6C-44FE-BD48-4120FBE86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68" y="365126"/>
            <a:ext cx="5213467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52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F0CD7-E88A-4D2B-8AF3-1CEDB133BCD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0197" y="-4318"/>
            <a:ext cx="22286" cy="686231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2247-AFEF-4D13-A74A-C98CF8BACEDF}"/>
              </a:ext>
            </a:extLst>
          </p:cNvPr>
          <p:cNvSpPr/>
          <p:nvPr userDrawn="1"/>
        </p:nvSpPr>
        <p:spPr>
          <a:xfrm rot="5400000">
            <a:off x="-3285866" y="3206815"/>
            <a:ext cx="6858003" cy="444369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58F46A-5564-4B57-984B-0CCA8921B1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368" y="1960463"/>
            <a:ext cx="4989328" cy="42514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7AE87B-4713-4263-9BE4-15BFE23AA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891" y="1960563"/>
            <a:ext cx="5230813" cy="425132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633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F0CD7-E88A-4D2B-8AF3-1CEDB133BCD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0197" y="-4318"/>
            <a:ext cx="22286" cy="686231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2247-AFEF-4D13-A74A-C98CF8BACEDF}"/>
              </a:ext>
            </a:extLst>
          </p:cNvPr>
          <p:cNvSpPr/>
          <p:nvPr userDrawn="1"/>
        </p:nvSpPr>
        <p:spPr>
          <a:xfrm rot="5400000">
            <a:off x="-3285866" y="3206815"/>
            <a:ext cx="6858003" cy="44436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8093906-DF43-41A4-88C7-53E1F37B92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368" y="1960463"/>
            <a:ext cx="4989328" cy="42514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B8B4C9D-435B-4350-827D-A29588EE7B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1424" y="1960462"/>
            <a:ext cx="4773168" cy="425142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29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0" y="1741713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>
            <a:off x="0" y="1584957"/>
            <a:ext cx="12261669" cy="49639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460C71-2DBB-44CD-9262-D5A86803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182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w/ Divid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B2A90-04B9-4F9F-BD73-B2CBCB0A9CB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974542" y="4071041"/>
            <a:ext cx="24384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23807-F214-48D3-AE27-FD6E67101F6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788320" y="4071041"/>
            <a:ext cx="24384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702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w/ Divider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B2A90-04B9-4F9F-BD73-B2CBCB0A9CB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974542" y="4071041"/>
            <a:ext cx="2438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23807-F214-48D3-AE27-FD6E67101F6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788320" y="4071041"/>
            <a:ext cx="2438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025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0" y="1741713"/>
            <a:ext cx="12192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584957"/>
            <a:ext cx="12261669" cy="49639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3935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5E637B-8851-41C8-A5B4-84AF4F70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99755"/>
            <a:ext cx="12192001" cy="6949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4EC4D6-B98B-4D72-8845-54C3C32C3619}"/>
              </a:ext>
            </a:extLst>
          </p:cNvPr>
          <p:cNvSpPr/>
          <p:nvPr userDrawn="1"/>
        </p:nvSpPr>
        <p:spPr>
          <a:xfrm>
            <a:off x="10040" y="-99756"/>
            <a:ext cx="12192001" cy="694944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2">
                  <a:lumMod val="100000"/>
                  <a:alpha val="65000"/>
                </a:schemeClr>
              </a:gs>
              <a:gs pos="93000">
                <a:schemeClr val="accent3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F08CDD-8B55-44A5-A752-6898138F8F1B}"/>
              </a:ext>
            </a:extLst>
          </p:cNvPr>
          <p:cNvSpPr/>
          <p:nvPr userDrawn="1"/>
        </p:nvSpPr>
        <p:spPr>
          <a:xfrm>
            <a:off x="5382741" y="2560090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38B923-B4CF-4196-B96C-6FF8C03ACF51}"/>
              </a:ext>
            </a:extLst>
          </p:cNvPr>
          <p:cNvSpPr txBox="1"/>
          <p:nvPr userDrawn="1"/>
        </p:nvSpPr>
        <p:spPr>
          <a:xfrm>
            <a:off x="6313819" y="2737074"/>
            <a:ext cx="718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cap="all" spc="90" baseline="0">
                <a:solidFill>
                  <a:schemeClr val="bg1"/>
                </a:solidFill>
                <a:latin typeface="+mj-lt"/>
              </a:rPr>
              <a:t>1800 Perimeter Park Morrisville, NC 27560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AF443A-99BE-4275-BB76-E9FFBE04E072}"/>
              </a:ext>
            </a:extLst>
          </p:cNvPr>
          <p:cNvSpPr/>
          <p:nvPr userDrawn="1"/>
        </p:nvSpPr>
        <p:spPr>
          <a:xfrm>
            <a:off x="5382741" y="4306840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74C5F-F32E-4325-B946-685AF7D3B447}"/>
              </a:ext>
            </a:extLst>
          </p:cNvPr>
          <p:cNvSpPr txBox="1"/>
          <p:nvPr userDrawn="1"/>
        </p:nvSpPr>
        <p:spPr>
          <a:xfrm>
            <a:off x="6313819" y="4483824"/>
            <a:ext cx="544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cap="all" spc="90" baseline="0">
                <a:solidFill>
                  <a:schemeClr val="bg1"/>
                </a:solidFill>
                <a:latin typeface="+mj-lt"/>
              </a:rPr>
              <a:t>www.fastlaneus.com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393364-382A-469D-9527-B65FDC64A5F6}"/>
              </a:ext>
            </a:extLst>
          </p:cNvPr>
          <p:cNvSpPr/>
          <p:nvPr userDrawn="1"/>
        </p:nvSpPr>
        <p:spPr>
          <a:xfrm>
            <a:off x="5382741" y="5180215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B572F0-A820-4A28-844C-9A43EC339EAD}"/>
              </a:ext>
            </a:extLst>
          </p:cNvPr>
          <p:cNvSpPr/>
          <p:nvPr userDrawn="1"/>
        </p:nvSpPr>
        <p:spPr>
          <a:xfrm>
            <a:off x="5382741" y="3433465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Marker">
            <a:extLst>
              <a:ext uri="{FF2B5EF4-FFF2-40B4-BE49-F238E27FC236}">
                <a16:creationId xmlns:a16="http://schemas.microsoft.com/office/drawing/2014/main" id="{F1B06A83-FA15-4366-B87F-AFF70E682C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014" y="2624363"/>
            <a:ext cx="594754" cy="594754"/>
          </a:xfrm>
          <a:prstGeom prst="rect">
            <a:avLst/>
          </a:prstGeom>
        </p:spPr>
      </p:pic>
      <p:pic>
        <p:nvPicPr>
          <p:cNvPr id="29" name="Graphic 28" descr="Envelope">
            <a:extLst>
              <a:ext uri="{FF2B5EF4-FFF2-40B4-BE49-F238E27FC236}">
                <a16:creationId xmlns:a16="http://schemas.microsoft.com/office/drawing/2014/main" id="{4913B072-98D4-400F-928C-175CC85566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7281" y="3518005"/>
            <a:ext cx="554221" cy="554221"/>
          </a:xfrm>
          <a:prstGeom prst="rect">
            <a:avLst/>
          </a:prstGeom>
        </p:spPr>
      </p:pic>
      <p:pic>
        <p:nvPicPr>
          <p:cNvPr id="31" name="Graphic 30" descr="Receiver">
            <a:extLst>
              <a:ext uri="{FF2B5EF4-FFF2-40B4-BE49-F238E27FC236}">
                <a16:creationId xmlns:a16="http://schemas.microsoft.com/office/drawing/2014/main" id="{26A2A61D-A038-414E-BE27-A2EE6702BA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5508" y="5292982"/>
            <a:ext cx="497767" cy="497767"/>
          </a:xfrm>
          <a:prstGeom prst="rect">
            <a:avLst/>
          </a:prstGeom>
        </p:spPr>
      </p:pic>
      <p:pic>
        <p:nvPicPr>
          <p:cNvPr id="33" name="Graphic 32" descr="World">
            <a:extLst>
              <a:ext uri="{FF2B5EF4-FFF2-40B4-BE49-F238E27FC236}">
                <a16:creationId xmlns:a16="http://schemas.microsoft.com/office/drawing/2014/main" id="{65E9E7F2-902D-4198-8B2A-791054EF2D9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51716" y="4375815"/>
            <a:ext cx="585350" cy="5853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C5FFB17-6E9F-4E48-94D4-1FE17B43C8C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86" y="183666"/>
            <a:ext cx="10515600" cy="772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636486" y="1039093"/>
            <a:ext cx="5400580" cy="500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426457" y="3610171"/>
            <a:ext cx="54451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6426456" y="5356921"/>
            <a:ext cx="54451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237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+ Discussion /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5E637B-8851-41C8-A5B4-84AF4F70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99755"/>
            <a:ext cx="12192001" cy="6949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4EC4D6-B98B-4D72-8845-54C3C32C3619}"/>
              </a:ext>
            </a:extLst>
          </p:cNvPr>
          <p:cNvSpPr/>
          <p:nvPr userDrawn="1"/>
        </p:nvSpPr>
        <p:spPr>
          <a:xfrm>
            <a:off x="-1" y="-91443"/>
            <a:ext cx="12192001" cy="694944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2">
                  <a:lumMod val="100000"/>
                  <a:alpha val="65000"/>
                </a:schemeClr>
              </a:gs>
              <a:gs pos="93000">
                <a:schemeClr val="accent3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4B100C-65C1-4416-BE4E-86846E6BF131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608CF-BD80-446C-90AC-954E32A16235}"/>
              </a:ext>
            </a:extLst>
          </p:cNvPr>
          <p:cNvSpPr txBox="1"/>
          <p:nvPr userDrawn="1"/>
        </p:nvSpPr>
        <p:spPr>
          <a:xfrm>
            <a:off x="1034877" y="841224"/>
            <a:ext cx="4330645" cy="17783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Questions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discussion</a:t>
            </a:r>
          </a:p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56BDF2-C2D7-4CF0-A525-12FB95FDE399}"/>
              </a:ext>
            </a:extLst>
          </p:cNvPr>
          <p:cNvSpPr txBox="1"/>
          <p:nvPr userDrawn="1"/>
        </p:nvSpPr>
        <p:spPr>
          <a:xfrm>
            <a:off x="8233898" y="4297108"/>
            <a:ext cx="4330645" cy="17783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Next steps</a:t>
            </a: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c Section/Title Page with r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46541B-59E7-4AA1-8E92-B95782CBA7B8}"/>
              </a:ext>
            </a:extLst>
          </p:cNvPr>
          <p:cNvSpPr/>
          <p:nvPr userDrawn="1"/>
        </p:nvSpPr>
        <p:spPr>
          <a:xfrm>
            <a:off x="0" y="-99754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accent3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DF7D1353-C86E-4C05-A3F2-525E04E90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803" y="2516726"/>
            <a:ext cx="8096394" cy="1305466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CAACF5-8CEC-44A2-8839-AB0593CB4110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B0CDFD-E899-4AFD-9B4F-639EBDE7D6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7803" y="3822192"/>
            <a:ext cx="8096394" cy="906734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26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00364" y="2475345"/>
            <a:ext cx="10972800" cy="2091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17" y="4910635"/>
            <a:ext cx="3392894" cy="5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9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00364" y="2475345"/>
            <a:ext cx="10972800" cy="2091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17" y="4910635"/>
            <a:ext cx="3392894" cy="5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ing Moving Gradient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ilent Track to Trigger Animation">
            <a:hlinkClick r:id="" action="ppaction://media"/>
            <a:extLst>
              <a:ext uri="{FF2B5EF4-FFF2-40B4-BE49-F238E27FC236}">
                <a16:creationId xmlns:a16="http://schemas.microsoft.com/office/drawing/2014/main" id="{69BD2BE3-DAC5-48AA-A4CF-A90064080F80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3.36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6782" y="6355081"/>
            <a:ext cx="609600" cy="609600"/>
          </a:xfrm>
          <a:prstGeom prst="rect">
            <a:avLst/>
          </a:prstGeom>
        </p:spPr>
      </p:pic>
      <p:sp>
        <p:nvSpPr>
          <p:cNvPr id="38" name="middle dark">
            <a:extLst>
              <a:ext uri="{FF2B5EF4-FFF2-40B4-BE49-F238E27FC236}">
                <a16:creationId xmlns:a16="http://schemas.microsoft.com/office/drawing/2014/main" id="{517CB609-4ECB-4C50-961A-8AFE856D09F3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99000">
                <a:schemeClr val="bg2"/>
              </a:gs>
              <a:gs pos="0">
                <a:schemeClr val="bg2">
                  <a:lumMod val="100000"/>
                </a:schemeClr>
              </a:gs>
              <a:gs pos="4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bottom right dark">
            <a:extLst>
              <a:ext uri="{FF2B5EF4-FFF2-40B4-BE49-F238E27FC236}">
                <a16:creationId xmlns:a16="http://schemas.microsoft.com/office/drawing/2014/main" id="{37A74D59-9BF1-41F0-9A30-C6F6CAF9E812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op left dark">
            <a:extLst>
              <a:ext uri="{FF2B5EF4-FFF2-40B4-BE49-F238E27FC236}">
                <a16:creationId xmlns:a16="http://schemas.microsoft.com/office/drawing/2014/main" id="{42386A45-73FD-4537-B477-A3BF55D6498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bottom right dark">
            <a:extLst>
              <a:ext uri="{FF2B5EF4-FFF2-40B4-BE49-F238E27FC236}">
                <a16:creationId xmlns:a16="http://schemas.microsoft.com/office/drawing/2014/main" id="{15C5F95A-3571-4005-8F38-074F065F4E2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mall Red Line">
            <a:extLst>
              <a:ext uri="{FF2B5EF4-FFF2-40B4-BE49-F238E27FC236}">
                <a16:creationId xmlns:a16="http://schemas.microsoft.com/office/drawing/2014/main" id="{A5DCE20F-D90C-4A35-808E-3AF205D0DD7E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18F29-4BE8-43C1-A8E1-FBC53B9D788F}"/>
              </a:ext>
            </a:extLst>
          </p:cNvPr>
          <p:cNvSpPr txBox="1"/>
          <p:nvPr userDrawn="1"/>
        </p:nvSpPr>
        <p:spPr>
          <a:xfrm>
            <a:off x="1920291" y="3044280"/>
            <a:ext cx="83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1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5" grpId="0" animBg="1"/>
          <p:bldP spid="35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557297" y="2168305"/>
            <a:ext cx="10877212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rgbClr val="B125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20" y="6280565"/>
            <a:ext cx="2642359" cy="39769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-69669" y="3546890"/>
            <a:ext cx="12192000" cy="0"/>
          </a:xfrm>
          <a:prstGeom prst="line">
            <a:avLst/>
          </a:prstGeom>
          <a:ln w="38100">
            <a:solidFill>
              <a:srgbClr val="AE1A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 flipV="1">
            <a:off x="-69669" y="3390134"/>
            <a:ext cx="12261669" cy="49639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9963150" y="6375400"/>
            <a:ext cx="250825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5AC82-4F5C-4E78-AD58-3D202B7D2E8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2B30A78-1E71-4792-B4FF-28F02063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5"/>
            <a:ext cx="9137074" cy="947651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6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DC8E3B0-0850-4063-B52A-AC91C2EF3952}"/>
              </a:ext>
            </a:extLst>
          </p:cNvPr>
          <p:cNvSpPr/>
          <p:nvPr userDrawn="1"/>
        </p:nvSpPr>
        <p:spPr>
          <a:xfrm>
            <a:off x="-4261676" y="-638175"/>
            <a:ext cx="9029700" cy="9029700"/>
          </a:xfrm>
          <a:prstGeom prst="ellipse">
            <a:avLst/>
          </a:prstGeom>
          <a:noFill/>
          <a:ln w="76200">
            <a:solidFill>
              <a:srgbClr val="1E3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655842"/>
            <a:ext cx="8552652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C55236-1C67-4A0F-8A1F-97CFAAE2D7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7663" y="2286000"/>
            <a:ext cx="6176962" cy="38655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Clr>
                <a:srgbClr val="AE1A27"/>
              </a:buClr>
              <a:buFont typeface="Arial" panose="020B0604020202020204" pitchFamily="34" charset="0"/>
              <a:buNone/>
              <a:defRPr sz="2000">
                <a:latin typeface="+mj-lt"/>
              </a:defRPr>
            </a:lvl1pPr>
            <a:lvl2pPr marL="6858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1430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800">
                <a:latin typeface="+mj-lt"/>
              </a:defRPr>
            </a:lvl3pPr>
            <a:lvl4pPr marL="16002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4pPr>
            <a:lvl5pPr marL="20574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437EB84-F167-4B2F-B928-9F6738D1C6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00" y="1044721"/>
            <a:ext cx="6811963" cy="617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0" cap="all" baseline="0">
                <a:solidFill>
                  <a:srgbClr val="AE1A27"/>
                </a:solidFill>
                <a:latin typeface="+mj-lt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5AFEFD-E39B-44AB-A080-ACF272DFF1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505456"/>
            <a:ext cx="3035173" cy="32071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40D52E-EDB6-4183-9567-6710CA68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93C64-7DF3-4DC0-98C1-C36A2E6CAA11}"/>
              </a:ext>
            </a:extLst>
          </p:cNvPr>
          <p:cNvSpPr/>
          <p:nvPr userDrawn="1"/>
        </p:nvSpPr>
        <p:spPr>
          <a:xfrm>
            <a:off x="0" y="6192412"/>
            <a:ext cx="12192000" cy="66558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6FA47C-CE62-453B-A12D-81C0B53929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10972524" cy="37361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© Fast Lane 2023</a:t>
            </a:r>
            <a:r>
              <a:rPr lang="en-US" sz="1200" baseline="0">
                <a:solidFill>
                  <a:schemeClr val="bg1"/>
                </a:solidFill>
              </a:rPr>
              <a:t> | </a:t>
            </a:r>
            <a:fld id="{109E8D6B-3006-4030-BD15-7F7ABB6B40D2}" type="slidenum">
              <a:rPr lang="en-US" sz="1200" baseline="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Conten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311F7-E6A4-4431-9C20-EA26428696E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40D52E-EDB6-4183-9567-6710CA68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93C64-7DF3-4DC0-98C1-C36A2E6CAA11}"/>
              </a:ext>
            </a:extLst>
          </p:cNvPr>
          <p:cNvSpPr/>
          <p:nvPr userDrawn="1"/>
        </p:nvSpPr>
        <p:spPr>
          <a:xfrm>
            <a:off x="0" y="6192412"/>
            <a:ext cx="12192000" cy="6655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5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FECAEB1-EBDC-419E-8ADB-95A02BD8CD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10972524" cy="37361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© Fast Lane 2023</a:t>
            </a:r>
            <a:r>
              <a:rPr lang="en-US" sz="1200" baseline="0">
                <a:solidFill>
                  <a:schemeClr val="bg1"/>
                </a:solidFill>
              </a:rPr>
              <a:t> | </a:t>
            </a:r>
            <a:fld id="{109E8D6B-3006-4030-BD15-7F7ABB6B40D2}" type="slidenum">
              <a:rPr lang="en-US" sz="1200" baseline="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277493" cy="505417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4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277493" cy="50541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2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5FFB17-6E9F-4E48-94D4-1FE17B43C8C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AE1A27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© Fast Lane 2023</a:t>
            </a:r>
            <a:r>
              <a:rPr lang="en-US" sz="1200" baseline="0"/>
              <a:t> | </a:t>
            </a:r>
            <a:fld id="{109E8D6B-3006-4030-BD15-7F7ABB6B40D2}" type="slidenum">
              <a:rPr lang="en-US" sz="1200" baseline="0" smtClean="0"/>
              <a:t>‹#›</a:t>
            </a:fld>
            <a:endParaRPr lang="en-US" sz="12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6" r:id="rId2"/>
    <p:sldLayoutId id="2147483749" r:id="rId3"/>
    <p:sldLayoutId id="2147483650" r:id="rId4"/>
    <p:sldLayoutId id="2147483750" r:id="rId5"/>
    <p:sldLayoutId id="2147483707" r:id="rId6"/>
    <p:sldLayoutId id="2147483714" r:id="rId7"/>
    <p:sldLayoutId id="2147483712" r:id="rId8"/>
    <p:sldLayoutId id="2147483716" r:id="rId9"/>
    <p:sldLayoutId id="2147483713" r:id="rId10"/>
    <p:sldLayoutId id="2147483741" r:id="rId11"/>
    <p:sldLayoutId id="2147483721" r:id="rId12"/>
    <p:sldLayoutId id="2147483722" r:id="rId13"/>
    <p:sldLayoutId id="2147483719" r:id="rId14"/>
    <p:sldLayoutId id="2147483723" r:id="rId15"/>
    <p:sldLayoutId id="2147483724" r:id="rId16"/>
    <p:sldLayoutId id="2147483717" r:id="rId17"/>
    <p:sldLayoutId id="2147483753" r:id="rId18"/>
    <p:sldLayoutId id="2147483740" r:id="rId19"/>
    <p:sldLayoutId id="2147483751" r:id="rId20"/>
    <p:sldLayoutId id="2147483752" r:id="rId21"/>
    <p:sldLayoutId id="2147483731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B497DCE-C5D6-7B62-38EE-84BE632E3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555" y="0"/>
            <a:ext cx="8096394" cy="1305466"/>
          </a:xfrm>
        </p:spPr>
        <p:txBody>
          <a:bodyPr/>
          <a:lstStyle/>
          <a:p>
            <a:r>
              <a:rPr lang="en-US" dirty="0"/>
              <a:t>Managing VMs</a:t>
            </a:r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DD62F-4614-F1B5-CF91-9FA77D7577A7}"/>
              </a:ext>
            </a:extLst>
          </p:cNvPr>
          <p:cNvSpPr txBox="1"/>
          <p:nvPr/>
        </p:nvSpPr>
        <p:spPr>
          <a:xfrm>
            <a:off x="1114097" y="1145628"/>
            <a:ext cx="101950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1"/>
                </a:solidFill>
                <a:effectLst/>
                <a:latin typeface="PS TT Commons Light" panose="02000506030000020003" pitchFamily="2" charset="77"/>
              </a:rPr>
              <a:t>Perform basic actions like adding </a:t>
            </a:r>
            <a:r>
              <a:rPr lang="en-GB" sz="2400" b="0" i="0" dirty="0" err="1">
                <a:solidFill>
                  <a:schemeClr val="bg1"/>
                </a:solidFill>
                <a:effectLst/>
                <a:latin typeface="PS TT Commons Light" panose="02000506030000020003" pitchFamily="2" charset="77"/>
              </a:rPr>
              <a:t>cpu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PS TT Commons Light" panose="02000506030000020003" pitchFamily="2" charset="77"/>
              </a:rPr>
              <a:t> and Memory to a VM.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chemeClr val="bg1"/>
              </a:solidFill>
              <a:effectLst/>
              <a:latin typeface="PS TT Commons Light" panose="02000506030000020003" pitchFamily="2" charset="77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1"/>
                </a:solidFill>
                <a:effectLst/>
                <a:latin typeface="PS TT Commons Light" panose="02000506030000020003" pitchFamily="2" charset="77"/>
              </a:rPr>
              <a:t>How to clone whilst using </a:t>
            </a:r>
            <a:r>
              <a:rPr lang="en-GB" sz="2400" b="0" i="0" dirty="0" err="1">
                <a:solidFill>
                  <a:schemeClr val="bg1"/>
                </a:solidFill>
                <a:effectLst/>
                <a:latin typeface="PS TT Commons Light" panose="02000506030000020003" pitchFamily="2" charset="77"/>
              </a:rPr>
              <a:t>sysprep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PS TT Commons Light" panose="02000506030000020003" pitchFamily="2" charset="77"/>
              </a:rPr>
              <a:t> or cloud-init.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chemeClr val="bg1"/>
              </a:solidFill>
              <a:effectLst/>
              <a:latin typeface="PS TT Commons Light" panose="02000506030000020003" pitchFamily="2" charset="77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1"/>
                </a:solidFill>
                <a:effectLst/>
                <a:latin typeface="PS TT Commons Light" panose="02000506030000020003" pitchFamily="2" charset="77"/>
              </a:rPr>
              <a:t>Resolve resource contentions using the dynamic scheduler.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chemeClr val="bg1"/>
              </a:solidFill>
              <a:effectLst/>
              <a:latin typeface="PS TT Commons Light" panose="02000506030000020003" pitchFamily="2" charset="77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PS TT Commons Light" panose="02000506030000020003" pitchFamily="2" charset="77"/>
              </a:rPr>
              <a:t>A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PS TT Commons Light" panose="02000506030000020003" pitchFamily="2" charset="77"/>
              </a:rPr>
              <a:t>ffinity and anti-affinity policies.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chemeClr val="bg1"/>
              </a:solidFill>
              <a:effectLst/>
              <a:latin typeface="PS TT Commons Light" panose="02000506030000020003" pitchFamily="2" charset="77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1"/>
                </a:solidFill>
                <a:effectLst/>
                <a:latin typeface="PS TT Commons Light" panose="02000506030000020003" pitchFamily="2" charset="77"/>
              </a:rPr>
              <a:t>Managing storage policies.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chemeClr val="bg1"/>
              </a:solidFill>
              <a:effectLst/>
              <a:latin typeface="PS TT Commons Light" panose="02000506030000020003" pitchFamily="2" charset="77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1"/>
                </a:solidFill>
                <a:effectLst/>
                <a:latin typeface="PS TT Commons Light" panose="02000506030000020003" pitchFamily="2" charset="77"/>
              </a:rPr>
              <a:t>Using playbooks.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chemeClr val="bg1"/>
              </a:solidFill>
              <a:effectLst/>
              <a:latin typeface="PS TT Commons Light" panose="02000506030000020003" pitchFamily="2" charset="77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1"/>
                </a:solidFill>
                <a:effectLst/>
                <a:latin typeface="PS TT Commons Light" panose="02000506030000020003" pitchFamily="2" charset="77"/>
              </a:rPr>
              <a:t>Creating OVA files from VMs.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chemeClr val="bg1"/>
              </a:solidFill>
              <a:effectLst/>
              <a:latin typeface="PS TT Commons Light" panose="02000506030000020003" pitchFamily="2" charset="77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PS TT Commons Light" panose="02000506030000020003" pitchFamily="2" charset="77"/>
              </a:rPr>
              <a:t>Describe and enable VM HA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PS TT Commons Light" panose="02000506030000020003" pitchFamily="2" charset="77"/>
              </a:rPr>
              <a:t>.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5696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VM Placement and affinity policies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8693C-F0A3-EFF2-4C12-3DBF28710416}"/>
              </a:ext>
            </a:extLst>
          </p:cNvPr>
          <p:cNvSpPr txBox="1"/>
          <p:nvPr/>
        </p:nvSpPr>
        <p:spPr>
          <a:xfrm>
            <a:off x="1550504" y="1855304"/>
            <a:ext cx="9250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Affinity and Anti-Affinity</a:t>
            </a: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838C0-9D72-E822-FC87-F0FFD95205BE}"/>
              </a:ext>
            </a:extLst>
          </p:cNvPr>
          <p:cNvSpPr txBox="1"/>
          <p:nvPr/>
        </p:nvSpPr>
        <p:spPr>
          <a:xfrm>
            <a:off x="1550504" y="2346931"/>
            <a:ext cx="8799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dirty="0"/>
              <a:t>VM-host affinity : on which nodes is a VM allowed to run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VM-VM anti-Affinity:  VMs that will not be allowed to run on the same node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BB8A2-CC16-66B2-A8FE-E27454850020}"/>
              </a:ext>
            </a:extLst>
          </p:cNvPr>
          <p:cNvSpPr txBox="1"/>
          <p:nvPr/>
        </p:nvSpPr>
        <p:spPr>
          <a:xfrm>
            <a:off x="1656521" y="3484889"/>
            <a:ext cx="75151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</a:t>
            </a:r>
            <a:r>
              <a:rPr lang="en-NL" sz="1400" dirty="0"/>
              <a:t>ote: can only be applied to one VM at a time</a:t>
            </a:r>
          </a:p>
          <a:p>
            <a:endParaRPr lang="en-NL" sz="1400" dirty="0"/>
          </a:p>
          <a:p>
            <a:r>
              <a:rPr lang="en-NL" sz="1400" dirty="0"/>
              <a:t>Note: Prism Element can create both. Prism Central can only create VM-host policies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70D0944-F9AC-7160-C826-1DD2D70EE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1" y="4223553"/>
            <a:ext cx="7367732" cy="250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0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Managing VM Storage policies 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8693C-F0A3-EFF2-4C12-3DBF28710416}"/>
              </a:ext>
            </a:extLst>
          </p:cNvPr>
          <p:cNvSpPr txBox="1"/>
          <p:nvPr/>
        </p:nvSpPr>
        <p:spPr>
          <a:xfrm>
            <a:off x="1550504" y="1855304"/>
            <a:ext cx="9250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Prism Central</a:t>
            </a: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838C0-9D72-E822-FC87-F0FFD95205BE}"/>
              </a:ext>
            </a:extLst>
          </p:cNvPr>
          <p:cNvSpPr txBox="1"/>
          <p:nvPr/>
        </p:nvSpPr>
        <p:spPr>
          <a:xfrm>
            <a:off x="1408453" y="2690336"/>
            <a:ext cx="71801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E</a:t>
            </a:r>
            <a:r>
              <a:rPr lang="en-NL" dirty="0"/>
              <a:t>ncryption, compression, deduplication and erasure coding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At the VM level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Applied to VMS via Categories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49590B-4ACE-7DF5-326E-4176FB3417F1}"/>
              </a:ext>
            </a:extLst>
          </p:cNvPr>
          <p:cNvSpPr txBox="1"/>
          <p:nvPr/>
        </p:nvSpPr>
        <p:spPr>
          <a:xfrm>
            <a:off x="1408453" y="4433020"/>
            <a:ext cx="3087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err="1"/>
              <a:t>Supported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on AHV</a:t>
            </a:r>
            <a:endParaRPr lang="en-NL" dirty="0"/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At the VM level</a:t>
            </a:r>
          </a:p>
          <a:p>
            <a:pPr marL="285750" indent="-285750">
              <a:buFontTx/>
              <a:buChar char="-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610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Managing VM Storage policies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8693C-F0A3-EFF2-4C12-3DBF28710416}"/>
              </a:ext>
            </a:extLst>
          </p:cNvPr>
          <p:cNvSpPr txBox="1"/>
          <p:nvPr/>
        </p:nvSpPr>
        <p:spPr>
          <a:xfrm>
            <a:off x="1669773" y="1762539"/>
            <a:ext cx="925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Considerations </a:t>
            </a:r>
          </a:p>
          <a:p>
            <a:endParaRPr lang="en-NL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CFE651-843F-3739-FC45-2E5B14B0158A}"/>
              </a:ext>
            </a:extLst>
          </p:cNvPr>
          <p:cNvSpPr txBox="1"/>
          <p:nvPr/>
        </p:nvSpPr>
        <p:spPr>
          <a:xfrm>
            <a:off x="1802296" y="2643232"/>
            <a:ext cx="90114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dirty="0"/>
              <a:t>Must have a unique name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Only on AHV (Not ESXi or Hyper-V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Categories are mandatory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A single category cannot be associated with multiple storage policies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Multiple categories can be associated with a single storage policy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There has to be a ‘non-default’ value in a storage policy (one which is not inherited from the cluster</a:t>
            </a:r>
          </a:p>
          <a:p>
            <a:pPr marL="285750" indent="-285750">
              <a:buFontTx/>
              <a:buChar char="-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6736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Playbooks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8693C-F0A3-EFF2-4C12-3DBF28710416}"/>
              </a:ext>
            </a:extLst>
          </p:cNvPr>
          <p:cNvSpPr txBox="1"/>
          <p:nvPr/>
        </p:nvSpPr>
        <p:spPr>
          <a:xfrm>
            <a:off x="1669773" y="1762539"/>
            <a:ext cx="925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Prism Central</a:t>
            </a:r>
          </a:p>
          <a:p>
            <a:endParaRPr lang="en-NL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CFE651-843F-3739-FC45-2E5B14B0158A}"/>
              </a:ext>
            </a:extLst>
          </p:cNvPr>
          <p:cNvSpPr txBox="1"/>
          <p:nvPr/>
        </p:nvSpPr>
        <p:spPr>
          <a:xfrm>
            <a:off x="1802296" y="2643232"/>
            <a:ext cx="9011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dirty="0"/>
              <a:t>Automate common administrative tasks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Manually or automatically triggered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Perform a list of actions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Simple interface with built-in actions</a:t>
            </a:r>
          </a:p>
          <a:p>
            <a:pPr marL="285750" indent="-285750">
              <a:buFontTx/>
              <a:buChar char="-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1638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Playbooks 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64BB981-6114-F363-BAE4-A717136DE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06" y="1378225"/>
            <a:ext cx="9083233" cy="46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3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Exporting a </a:t>
            </a:r>
            <a:r>
              <a:rPr lang="en-US" sz="2400" dirty="0" err="1"/>
              <a:t>Vm</a:t>
            </a:r>
            <a:r>
              <a:rPr lang="en-US" sz="2400" dirty="0"/>
              <a:t> as an ova file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61CB4E-1591-5EDB-A4A2-E939032CD105}"/>
              </a:ext>
            </a:extLst>
          </p:cNvPr>
          <p:cNvSpPr txBox="1"/>
          <p:nvPr/>
        </p:nvSpPr>
        <p:spPr>
          <a:xfrm>
            <a:off x="1736034" y="1683026"/>
            <a:ext cx="2996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What is an OVA file?</a:t>
            </a:r>
          </a:p>
          <a:p>
            <a:endParaRPr lang="en-NL" dirty="0"/>
          </a:p>
          <a:p>
            <a:r>
              <a:rPr lang="en-NL" dirty="0"/>
              <a:t>- </a:t>
            </a:r>
            <a:r>
              <a:rPr lang="en-GB" dirty="0"/>
              <a:t>O</a:t>
            </a:r>
            <a:r>
              <a:rPr lang="en-NL" dirty="0"/>
              <a:t>pen virtual appliance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70023-0A04-86F4-6FD2-C5CE2A650FA4}"/>
              </a:ext>
            </a:extLst>
          </p:cNvPr>
          <p:cNvSpPr txBox="1"/>
          <p:nvPr/>
        </p:nvSpPr>
        <p:spPr>
          <a:xfrm>
            <a:off x="1736034" y="2862470"/>
            <a:ext cx="173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Purpose?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E5CE0-2453-B8E1-3395-BB0A49071FD4}"/>
              </a:ext>
            </a:extLst>
          </p:cNvPr>
          <p:cNvSpPr txBox="1"/>
          <p:nvPr/>
        </p:nvSpPr>
        <p:spPr>
          <a:xfrm>
            <a:off x="1802294" y="3499439"/>
            <a:ext cx="7633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dirty="0"/>
              <a:t>To deploy virtual applicances from a non Nutanix vendor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When you move VMs to a different Hypervisor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76EDBC-74F4-CC91-ED93-573833606788}"/>
              </a:ext>
            </a:extLst>
          </p:cNvPr>
          <p:cNvSpPr txBox="1"/>
          <p:nvPr/>
        </p:nvSpPr>
        <p:spPr>
          <a:xfrm>
            <a:off x="1802294" y="5598923"/>
            <a:ext cx="871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dirty="0"/>
              <a:t>A created OVA of an existing VM can be downloaded or deployed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7178D-BF0F-970C-5038-8480ED6FC877}"/>
              </a:ext>
            </a:extLst>
          </p:cNvPr>
          <p:cNvSpPr txBox="1"/>
          <p:nvPr/>
        </p:nvSpPr>
        <p:spPr>
          <a:xfrm>
            <a:off x="1802294" y="5131186"/>
            <a:ext cx="871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dirty="0"/>
              <a:t>Disk format can be QCOW2 or VMDK</a:t>
            </a:r>
          </a:p>
        </p:txBody>
      </p:sp>
    </p:spTree>
    <p:extLst>
      <p:ext uri="{BB962C8B-B14F-4D97-AF65-F5344CB8AC3E}">
        <p14:creationId xmlns:p14="http://schemas.microsoft.com/office/powerpoint/2010/main" val="1524050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Enabling VM High availability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0055E-4039-C738-C94C-B38B824551FE}"/>
              </a:ext>
            </a:extLst>
          </p:cNvPr>
          <p:cNvSpPr txBox="1"/>
          <p:nvPr/>
        </p:nvSpPr>
        <p:spPr>
          <a:xfrm>
            <a:off x="1444487" y="2014330"/>
            <a:ext cx="86469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Two modes:</a:t>
            </a:r>
          </a:p>
          <a:p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Default </a:t>
            </a:r>
          </a:p>
          <a:p>
            <a:pPr marL="742950" lvl="1" indent="-285750">
              <a:buFontTx/>
              <a:buChar char="-"/>
            </a:pPr>
            <a:r>
              <a:rPr lang="en-NL" dirty="0"/>
              <a:t>When a host becomes unavailable, the VMs will start on another host</a:t>
            </a:r>
          </a:p>
          <a:p>
            <a:pPr marL="742950" lvl="1" indent="-285750">
              <a:buFontTx/>
              <a:buChar char="-"/>
            </a:pPr>
            <a:r>
              <a:rPr lang="en-NL" dirty="0"/>
              <a:t>When hosts lack resources, some VMs may not be restarted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BE16E-713C-E6F0-F71E-2D1618D2DE9D}"/>
              </a:ext>
            </a:extLst>
          </p:cNvPr>
          <p:cNvSpPr txBox="1"/>
          <p:nvPr/>
        </p:nvSpPr>
        <p:spPr>
          <a:xfrm>
            <a:off x="1444487" y="3611217"/>
            <a:ext cx="891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Guarantee </a:t>
            </a:r>
          </a:p>
          <a:p>
            <a:pPr marL="742950" lvl="1" indent="-285750">
              <a:buFontTx/>
              <a:buChar char="-"/>
            </a:pPr>
            <a:r>
              <a:rPr lang="en-NL" dirty="0"/>
              <a:t>Space will be reserved throughout the hosts in the cluster to guarantee </a:t>
            </a:r>
          </a:p>
          <a:p>
            <a:pPr lvl="1"/>
            <a:r>
              <a:rPr lang="en-NL" dirty="0"/>
              <a:t>     successful restarts on other hosts</a:t>
            </a:r>
          </a:p>
        </p:txBody>
      </p:sp>
    </p:spTree>
    <p:extLst>
      <p:ext uri="{BB962C8B-B14F-4D97-AF65-F5344CB8AC3E}">
        <p14:creationId xmlns:p14="http://schemas.microsoft.com/office/powerpoint/2010/main" val="69161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EC1C0-D243-D514-CF3C-B2A736AF0A91}"/>
              </a:ext>
            </a:extLst>
          </p:cNvPr>
          <p:cNvSpPr txBox="1"/>
          <p:nvPr/>
        </p:nvSpPr>
        <p:spPr>
          <a:xfrm>
            <a:off x="834886" y="1295403"/>
            <a:ext cx="1135711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In this module, you learned: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How to add CPU and memory to a VM.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13537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How to clone a VM, and how to perform customizations during the cloning operation.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13537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About Acropolis Dynamic Scheduler and how it makes VM placement decisions to resolve resource contentions</a:t>
            </a: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What affinity and anti-affinity policies are and how to create these policies.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13537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What storage policies are and how to create and manage them.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13537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How to automate common VM management tasks using Playbooks.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13537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How to export a VM as an OVA file so that it can be shared with users and used as a template file.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13537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13537"/>
                </a:solidFill>
                <a:effectLst/>
                <a:latin typeface="var(--font-family-body)"/>
              </a:rPr>
              <a:t>What VM HA is and how to enable it.</a:t>
            </a:r>
          </a:p>
        </p:txBody>
      </p:sp>
    </p:spTree>
    <p:extLst>
      <p:ext uri="{BB962C8B-B14F-4D97-AF65-F5344CB8AC3E}">
        <p14:creationId xmlns:p14="http://schemas.microsoft.com/office/powerpoint/2010/main" val="105237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Prism Element vs. Prism central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35F768-3060-471D-9D67-64F1BC2012E2}"/>
              </a:ext>
            </a:extLst>
          </p:cNvPr>
          <p:cNvSpPr txBox="1"/>
          <p:nvPr/>
        </p:nvSpPr>
        <p:spPr>
          <a:xfrm>
            <a:off x="1086678" y="1707369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b="1" dirty="0"/>
              <a:t>Prism Element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FCCA-BEE7-90EE-E06D-E950713E272D}"/>
              </a:ext>
            </a:extLst>
          </p:cNvPr>
          <p:cNvSpPr txBox="1"/>
          <p:nvPr/>
        </p:nvSpPr>
        <p:spPr>
          <a:xfrm>
            <a:off x="6599583" y="1696278"/>
            <a:ext cx="212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b="1" dirty="0"/>
              <a:t>Prism Central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D7B31-5594-A873-A543-2F857282401F}"/>
              </a:ext>
            </a:extLst>
          </p:cNvPr>
          <p:cNvSpPr txBox="1"/>
          <p:nvPr/>
        </p:nvSpPr>
        <p:spPr>
          <a:xfrm>
            <a:off x="1086678" y="2245557"/>
            <a:ext cx="192392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dirty="0"/>
              <a:t>Create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Update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Edit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Delete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Migrate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Power on/off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GB" dirty="0"/>
              <a:t>S</a:t>
            </a:r>
            <a:r>
              <a:rPr lang="en-NL" dirty="0"/>
              <a:t>napshot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clone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74D906-F6B9-04AF-E1FA-52118FCA187D}"/>
              </a:ext>
            </a:extLst>
          </p:cNvPr>
          <p:cNvSpPr txBox="1"/>
          <p:nvPr/>
        </p:nvSpPr>
        <p:spPr>
          <a:xfrm>
            <a:off x="5526157" y="3907550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4000" dirty="0"/>
              <a:t>+</a:t>
            </a:r>
            <a:r>
              <a:rPr lang="en-NL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4760F-D7EE-3A32-C722-275F5BA16E18}"/>
              </a:ext>
            </a:extLst>
          </p:cNvPr>
          <p:cNvSpPr txBox="1"/>
          <p:nvPr/>
        </p:nvSpPr>
        <p:spPr>
          <a:xfrm>
            <a:off x="3010603" y="2245557"/>
            <a:ext cx="21018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dirty="0"/>
              <a:t>NTG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View summary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GB" dirty="0"/>
              <a:t>V</a:t>
            </a:r>
            <a:r>
              <a:rPr lang="en-NL" dirty="0"/>
              <a:t>iew statistics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endParaRPr lang="en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2D4EC-73F4-4194-01EE-C7A9944321BB}"/>
              </a:ext>
            </a:extLst>
          </p:cNvPr>
          <p:cNvSpPr txBox="1"/>
          <p:nvPr/>
        </p:nvSpPr>
        <p:spPr>
          <a:xfrm>
            <a:off x="6599583" y="2242935"/>
            <a:ext cx="56851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dirty="0"/>
              <a:t>Create tempates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Protect/unprotect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GB" dirty="0"/>
              <a:t>E</a:t>
            </a:r>
            <a:r>
              <a:rPr lang="en-NL" dirty="0"/>
              <a:t>nable/disable efficiency measurement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GB" dirty="0"/>
              <a:t>A</a:t>
            </a:r>
            <a:r>
              <a:rPr lang="en-NL" dirty="0"/>
              <a:t>nomaly detection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GB" dirty="0"/>
              <a:t>R</a:t>
            </a:r>
            <a:r>
              <a:rPr lang="en-NL" dirty="0"/>
              <a:t>un playbooks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GB" dirty="0"/>
              <a:t>Manage ownership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Apply storage policies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And so 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4517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Updating a </a:t>
            </a:r>
            <a:r>
              <a:rPr lang="en-US" sz="2400" dirty="0" err="1"/>
              <a:t>vm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2D4EC-73F4-4194-01EE-C7A9944321BB}"/>
              </a:ext>
            </a:extLst>
          </p:cNvPr>
          <p:cNvSpPr txBox="1"/>
          <p:nvPr/>
        </p:nvSpPr>
        <p:spPr>
          <a:xfrm>
            <a:off x="914399" y="1712848"/>
            <a:ext cx="300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Can be modified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F3530E-ED86-7F2A-EC22-49A8534FC39E}"/>
              </a:ext>
            </a:extLst>
          </p:cNvPr>
          <p:cNvSpPr txBox="1"/>
          <p:nvPr/>
        </p:nvSpPr>
        <p:spPr>
          <a:xfrm>
            <a:off x="7070034" y="1712848"/>
            <a:ext cx="377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Cannot be modified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3AE1B-4ADE-93C6-A684-8210EE2E36F4}"/>
              </a:ext>
            </a:extLst>
          </p:cNvPr>
          <p:cNvSpPr txBox="1"/>
          <p:nvPr/>
        </p:nvSpPr>
        <p:spPr>
          <a:xfrm>
            <a:off x="993913" y="2650435"/>
            <a:ext cx="21002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N</a:t>
            </a:r>
            <a:r>
              <a:rPr lang="en-NL" dirty="0"/>
              <a:t>ame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GB" dirty="0"/>
              <a:t>D</a:t>
            </a:r>
            <a:r>
              <a:rPr lang="en-NL" dirty="0"/>
              <a:t>escription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CPU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GB" dirty="0"/>
              <a:t>C</a:t>
            </a:r>
            <a:r>
              <a:rPr lang="en-NL" dirty="0"/>
              <a:t>ores per CPU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CE9D8-151B-A352-82E8-DC5E492E6E79}"/>
              </a:ext>
            </a:extLst>
          </p:cNvPr>
          <p:cNvSpPr txBox="1"/>
          <p:nvPr/>
        </p:nvSpPr>
        <p:spPr>
          <a:xfrm>
            <a:off x="7162800" y="2650435"/>
            <a:ext cx="4141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Cluster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742950" lvl="1" indent="-285750">
              <a:buFontTx/>
              <a:buChar char="-"/>
            </a:pPr>
            <a:r>
              <a:rPr lang="en-GB" sz="1600" dirty="0"/>
              <a:t>You need Nutanix Move</a:t>
            </a:r>
            <a:endParaRPr lang="en-NL" sz="1600" dirty="0"/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nl-NL" dirty="0"/>
              <a:t>Node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742950" lvl="1" indent="-285750">
              <a:buFontTx/>
              <a:buChar char="-"/>
            </a:pPr>
            <a:r>
              <a:rPr lang="nl-NL" sz="1600" dirty="0" err="1"/>
              <a:t>You</a:t>
            </a:r>
            <a:r>
              <a:rPr lang="nl-NL" sz="1600" dirty="0"/>
              <a:t> </a:t>
            </a:r>
            <a:r>
              <a:rPr lang="nl-NL" sz="1600" dirty="0" err="1"/>
              <a:t>need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migrate</a:t>
            </a:r>
            <a:r>
              <a:rPr lang="nl-NL" sz="1600" dirty="0"/>
              <a:t> page</a:t>
            </a:r>
            <a:endParaRPr lang="en-NL" sz="1600" dirty="0"/>
          </a:p>
          <a:p>
            <a:pPr marL="285750" indent="-285750">
              <a:buFontTx/>
              <a:buChar char="-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18843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Cloning and customizing a </a:t>
            </a:r>
            <a:r>
              <a:rPr lang="en-US" sz="2400" dirty="0" err="1"/>
              <a:t>vm</a:t>
            </a:r>
            <a:r>
              <a:rPr lang="en-US" sz="2400" dirty="0"/>
              <a:t> (1)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2D4EC-73F4-4194-01EE-C7A9944321BB}"/>
              </a:ext>
            </a:extLst>
          </p:cNvPr>
          <p:cNvSpPr txBox="1"/>
          <p:nvPr/>
        </p:nvSpPr>
        <p:spPr>
          <a:xfrm>
            <a:off x="914399" y="1712848"/>
            <a:ext cx="300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Can be modified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F3530E-ED86-7F2A-EC22-49A8534FC39E}"/>
              </a:ext>
            </a:extLst>
          </p:cNvPr>
          <p:cNvSpPr txBox="1"/>
          <p:nvPr/>
        </p:nvSpPr>
        <p:spPr>
          <a:xfrm>
            <a:off x="914399" y="4207565"/>
            <a:ext cx="377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Cannot be modified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3AE1B-4ADE-93C6-A684-8210EE2E36F4}"/>
              </a:ext>
            </a:extLst>
          </p:cNvPr>
          <p:cNvSpPr txBox="1"/>
          <p:nvPr/>
        </p:nvSpPr>
        <p:spPr>
          <a:xfrm>
            <a:off x="993913" y="2650435"/>
            <a:ext cx="57711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Number of clones and the names of the clones</a:t>
            </a:r>
            <a:endParaRPr lang="en-NL" dirty="0"/>
          </a:p>
          <a:p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Compute details like vCPUs, cores and Memory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nl-NL" dirty="0"/>
              <a:t>Network Adapters</a:t>
            </a:r>
            <a:endParaRPr lang="en-NL" dirty="0"/>
          </a:p>
          <a:p>
            <a:endParaRPr lang="en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CE9D8-151B-A352-82E8-DC5E492E6E79}"/>
              </a:ext>
            </a:extLst>
          </p:cNvPr>
          <p:cNvSpPr txBox="1"/>
          <p:nvPr/>
        </p:nvSpPr>
        <p:spPr>
          <a:xfrm>
            <a:off x="1007165" y="5145152"/>
            <a:ext cx="4141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Boot </a:t>
            </a:r>
            <a:r>
              <a:rPr lang="en-GB" dirty="0" err="1"/>
              <a:t>configuation</a:t>
            </a:r>
            <a:endParaRPr lang="en-GB" dirty="0"/>
          </a:p>
          <a:p>
            <a:endParaRPr lang="en-NL" dirty="0"/>
          </a:p>
          <a:p>
            <a:pPr marL="285750" indent="-285750">
              <a:buFontTx/>
              <a:buChar char="-"/>
            </a:pPr>
            <a:r>
              <a:rPr lang="nl-NL" dirty="0" err="1"/>
              <a:t>Number</a:t>
            </a:r>
            <a:r>
              <a:rPr lang="nl-NL" dirty="0"/>
              <a:t> of disk or volume </a:t>
            </a:r>
            <a:r>
              <a:rPr lang="nl-NL" dirty="0" err="1"/>
              <a:t>groups</a:t>
            </a:r>
            <a:endParaRPr lang="nl-NL" dirty="0"/>
          </a:p>
          <a:p>
            <a:pPr marL="285750" indent="-285750">
              <a:buFontTx/>
              <a:buChar char="-"/>
            </a:pPr>
            <a:endParaRPr lang="en-NL" dirty="0"/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CEE8EDC-4E43-A313-D817-4F805723C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40" y="1365662"/>
            <a:ext cx="4133870" cy="49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7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Cloning and customizing a </a:t>
            </a:r>
            <a:r>
              <a:rPr lang="en-US" sz="2400" dirty="0" err="1"/>
              <a:t>vm</a:t>
            </a:r>
            <a:r>
              <a:rPr lang="en-US" sz="2400" dirty="0"/>
              <a:t>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2D4EC-73F4-4194-01EE-C7A9944321BB}"/>
              </a:ext>
            </a:extLst>
          </p:cNvPr>
          <p:cNvSpPr txBox="1"/>
          <p:nvPr/>
        </p:nvSpPr>
        <p:spPr>
          <a:xfrm>
            <a:off x="914399" y="1712848"/>
            <a:ext cx="377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Sysprep and cloud-init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B32CD-80EB-C43D-810C-1BEF5A118579}"/>
              </a:ext>
            </a:extLst>
          </p:cNvPr>
          <p:cNvSpPr txBox="1"/>
          <p:nvPr/>
        </p:nvSpPr>
        <p:spPr>
          <a:xfrm>
            <a:off x="914399" y="2690336"/>
            <a:ext cx="58881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dirty="0"/>
              <a:t>AOS creates a temporary ISO image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The ISO will include the script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The ISO is connect to the VM when powered on </a:t>
            </a:r>
          </a:p>
        </p:txBody>
      </p:sp>
      <p:pic>
        <p:nvPicPr>
          <p:cNvPr id="8" name="Picture 7" descr="A screenshot of a computer program&#10;&#10;Description automatically generated with low confidence">
            <a:extLst>
              <a:ext uri="{FF2B5EF4-FFF2-40B4-BE49-F238E27FC236}">
                <a16:creationId xmlns:a16="http://schemas.microsoft.com/office/drawing/2014/main" id="{8909A1AA-B69D-1E3C-2775-D71F1F2FA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48" y="1284770"/>
            <a:ext cx="4246919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8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VM migration (1)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B32CD-80EB-C43D-810C-1BEF5A118579}"/>
              </a:ext>
            </a:extLst>
          </p:cNvPr>
          <p:cNvSpPr txBox="1"/>
          <p:nvPr/>
        </p:nvSpPr>
        <p:spPr>
          <a:xfrm>
            <a:off x="795129" y="1696423"/>
            <a:ext cx="28151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Manual Migration</a:t>
            </a:r>
          </a:p>
          <a:p>
            <a:endParaRPr lang="en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88AB3-89AE-312B-5CC5-394B889176D6}"/>
              </a:ext>
            </a:extLst>
          </p:cNvPr>
          <p:cNvSpPr txBox="1"/>
          <p:nvPr/>
        </p:nvSpPr>
        <p:spPr>
          <a:xfrm>
            <a:off x="1338470" y="2849217"/>
            <a:ext cx="780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dirty="0"/>
              <a:t>Migrate a VM from one node to another node in the same cluster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Migrate a VM form one cluster to another cluster*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452B8-B3FE-0B5A-5A5F-8088C42AB4D0}"/>
              </a:ext>
            </a:extLst>
          </p:cNvPr>
          <p:cNvSpPr txBox="1"/>
          <p:nvPr/>
        </p:nvSpPr>
        <p:spPr>
          <a:xfrm>
            <a:off x="1139687" y="6069496"/>
            <a:ext cx="482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* </a:t>
            </a:r>
            <a:r>
              <a:rPr lang="en-GB" dirty="0"/>
              <a:t>R</a:t>
            </a:r>
            <a:r>
              <a:rPr lang="en-NL" dirty="0"/>
              <a:t>equires a separate tool: Nutanix Move.</a:t>
            </a:r>
          </a:p>
        </p:txBody>
      </p:sp>
    </p:spTree>
    <p:extLst>
      <p:ext uri="{BB962C8B-B14F-4D97-AF65-F5344CB8AC3E}">
        <p14:creationId xmlns:p14="http://schemas.microsoft.com/office/powerpoint/2010/main" val="121960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VM migration (2)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7E6ED8A-2459-648D-1E5E-4BC51D7A4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95" y="1251639"/>
            <a:ext cx="4039276" cy="52412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D5C393-8902-7A24-17C6-DD7818E854FB}"/>
              </a:ext>
            </a:extLst>
          </p:cNvPr>
          <p:cNvSpPr txBox="1"/>
          <p:nvPr/>
        </p:nvSpPr>
        <p:spPr>
          <a:xfrm>
            <a:off x="1073426" y="216010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Manual Migration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BBFA0-4E61-0895-31EB-58EED2CE965C}"/>
              </a:ext>
            </a:extLst>
          </p:cNvPr>
          <p:cNvSpPr txBox="1"/>
          <p:nvPr/>
        </p:nvSpPr>
        <p:spPr>
          <a:xfrm>
            <a:off x="744862" y="2833423"/>
            <a:ext cx="5190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M</a:t>
            </a:r>
            <a:r>
              <a:rPr lang="en-NL" dirty="0"/>
              <a:t>igrating within the same cluster</a:t>
            </a:r>
          </a:p>
          <a:p>
            <a:r>
              <a:rPr lang="en-NL" dirty="0"/>
              <a:t>    The system will automatically select a host</a:t>
            </a:r>
          </a:p>
        </p:txBody>
      </p:sp>
    </p:spTree>
    <p:extLst>
      <p:ext uri="{BB962C8B-B14F-4D97-AF65-F5344CB8AC3E}">
        <p14:creationId xmlns:p14="http://schemas.microsoft.com/office/powerpoint/2010/main" val="109314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VM migration (3)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8693C-F0A3-EFF2-4C12-3DBF28710416}"/>
              </a:ext>
            </a:extLst>
          </p:cNvPr>
          <p:cNvSpPr txBox="1"/>
          <p:nvPr/>
        </p:nvSpPr>
        <p:spPr>
          <a:xfrm>
            <a:off x="1550504" y="1855304"/>
            <a:ext cx="6397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Live migration during maintenance mode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838C0-9D72-E822-FC87-F0FFD95205BE}"/>
              </a:ext>
            </a:extLst>
          </p:cNvPr>
          <p:cNvSpPr txBox="1"/>
          <p:nvPr/>
        </p:nvSpPr>
        <p:spPr>
          <a:xfrm>
            <a:off x="1550504" y="2623930"/>
            <a:ext cx="96087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dirty="0"/>
              <a:t>A node is put in maintenance mode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No new VMs can be created on it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Running VMs will be evacuated from</a:t>
            </a:r>
            <a:r>
              <a:rPr lang="en-GB" dirty="0"/>
              <a:t> t</a:t>
            </a:r>
            <a:r>
              <a:rPr lang="en-NL" dirty="0"/>
              <a:t>he node</a:t>
            </a:r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When maintenance mode is exited, VMs automatically return to the original node</a:t>
            </a:r>
          </a:p>
        </p:txBody>
      </p:sp>
    </p:spTree>
    <p:extLst>
      <p:ext uri="{BB962C8B-B14F-4D97-AF65-F5344CB8AC3E}">
        <p14:creationId xmlns:p14="http://schemas.microsoft.com/office/powerpoint/2010/main" val="32238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VM migration (4)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8693C-F0A3-EFF2-4C12-3DBF28710416}"/>
              </a:ext>
            </a:extLst>
          </p:cNvPr>
          <p:cNvSpPr txBox="1"/>
          <p:nvPr/>
        </p:nvSpPr>
        <p:spPr>
          <a:xfrm>
            <a:off x="1550504" y="1855304"/>
            <a:ext cx="9250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Automatic VM Migration with ADS </a:t>
            </a:r>
            <a:r>
              <a:rPr lang="en-NL" dirty="0"/>
              <a:t>(Acropolis Dynamic Scheduler)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838C0-9D72-E822-FC87-F0FFD95205BE}"/>
              </a:ext>
            </a:extLst>
          </p:cNvPr>
          <p:cNvSpPr txBox="1"/>
          <p:nvPr/>
        </p:nvSpPr>
        <p:spPr>
          <a:xfrm>
            <a:off x="1550504" y="2623930"/>
            <a:ext cx="6128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dirty="0"/>
              <a:t>Monitors for compute and storage contentions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Runs every 15 minutes*</a:t>
            </a:r>
            <a:endParaRPr lang="en-NL" dirty="0"/>
          </a:p>
          <a:p>
            <a:pPr marL="285750" indent="-285750">
              <a:buFontTx/>
              <a:buChar char="-"/>
            </a:pPr>
            <a:endParaRPr lang="en-NL" dirty="0"/>
          </a:p>
          <a:p>
            <a:pPr marL="285750" indent="-285750">
              <a:buFontTx/>
              <a:buChar char="-"/>
            </a:pPr>
            <a:r>
              <a:rPr lang="en-NL" dirty="0"/>
              <a:t>ADS does not monitor memory and network usage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EC0491-5C0B-68FD-26A6-6B4059D6E909}"/>
              </a:ext>
            </a:extLst>
          </p:cNvPr>
          <p:cNvSpPr txBox="1"/>
          <p:nvPr/>
        </p:nvSpPr>
        <p:spPr>
          <a:xfrm>
            <a:off x="1364974" y="5671930"/>
            <a:ext cx="7040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*For storage it gathers 40 minutes of data</a:t>
            </a:r>
          </a:p>
          <a:p>
            <a:r>
              <a:rPr lang="en-NL" dirty="0"/>
              <a:t> For cpu it looks at the average usage over the last 10 minutes</a:t>
            </a:r>
          </a:p>
        </p:txBody>
      </p:sp>
    </p:spTree>
    <p:extLst>
      <p:ext uri="{BB962C8B-B14F-4D97-AF65-F5344CB8AC3E}">
        <p14:creationId xmlns:p14="http://schemas.microsoft.com/office/powerpoint/2010/main" val="30604677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YyqErbd7"/>
  <p:tag name="ARTICULATE_SLIDE_COUNT" val="34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Fast Lane Color Theme">
      <a:dk1>
        <a:sysClr val="windowText" lastClr="000000"/>
      </a:dk1>
      <a:lt1>
        <a:sysClr val="window" lastClr="FFFFFF"/>
      </a:lt1>
      <a:dk2>
        <a:srgbClr val="590508"/>
      </a:dk2>
      <a:lt2>
        <a:srgbClr val="AE1A27"/>
      </a:lt2>
      <a:accent1>
        <a:srgbClr val="9BACB2"/>
      </a:accent1>
      <a:accent2>
        <a:srgbClr val="D2E2EA"/>
      </a:accent2>
      <a:accent3>
        <a:srgbClr val="1E3B46"/>
      </a:accent3>
      <a:accent4>
        <a:srgbClr val="858383"/>
      </a:accent4>
      <a:accent5>
        <a:srgbClr val="076F8A"/>
      </a:accent5>
      <a:accent6>
        <a:srgbClr val="3D3D3D"/>
      </a:accent6>
      <a:hlink>
        <a:srgbClr val="AE1A27"/>
      </a:hlink>
      <a:folHlink>
        <a:srgbClr val="858383"/>
      </a:folHlink>
    </a:clrScheme>
    <a:fontScheme name="Fast Lane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 2020 Training" id="{4362B38B-553E-4B1B-A87E-326954824200}" vid="{03C7A873-681C-467D-AE6D-A56836B3DE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ab171ecb-ae85-4847-b4e7-00d16549b887" Revision="1" Stencil="System.MyShapes" StencilVersion="1.0"/>
</Control>
</file>

<file path=customXml/item2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8114185030AD44BBB299CE0D883B7E" ma:contentTypeVersion="10" ma:contentTypeDescription="Create a new document." ma:contentTypeScope="" ma:versionID="f8a5cb076cf68037b7855c19ada45b50">
  <xsd:schema xmlns:xsd="http://www.w3.org/2001/XMLSchema" xmlns:xs="http://www.w3.org/2001/XMLSchema" xmlns:p="http://schemas.microsoft.com/office/2006/metadata/properties" xmlns:ns2="20745e4f-6b77-4442-aede-583cc1daecc0" xmlns:ns3="205f9dfb-fd5a-4eac-94c7-be58fa4aa158" targetNamespace="http://schemas.microsoft.com/office/2006/metadata/properties" ma:root="true" ma:fieldsID="85c33629182651e3fb4d1165a4b0969c" ns2:_="" ns3:_="">
    <xsd:import namespace="20745e4f-6b77-4442-aede-583cc1daecc0"/>
    <xsd:import namespace="205f9dfb-fd5a-4eac-94c7-be58fa4aa1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45e4f-6b77-4442-aede-583cc1dae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f564dcc-d30d-477c-a61d-ad4d61a66d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f9dfb-fd5a-4eac-94c7-be58fa4aa1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154f34-9498-4e03-a657-093fcf9140c1}" ma:internalName="TaxCatchAll" ma:showField="CatchAllData" ma:web="205f9dfb-fd5a-4eac-94c7-be58fa4aa1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5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745e4f-6b77-4442-aede-583cc1daecc0">
      <Terms xmlns="http://schemas.microsoft.com/office/infopath/2007/PartnerControls"/>
    </lcf76f155ced4ddcb4097134ff3c332f>
    <TaxCatchAll xmlns="205f9dfb-fd5a-4eac-94c7-be58fa4aa158" xsi:nil="true"/>
  </documentManagement>
</p:properties>
</file>

<file path=customXml/item8.xml><?xml version="1.0" encoding="utf-8"?>
<Control xmlns="http://schemas.microsoft.com/VisualStudio/2011/storyboarding/control">
  <Id Name="dc60f07d-ddb3-4160-bf20-2e0d9f7877d1" Revision="1" Stencil="System.MyShapes" StencilVersion="1.0"/>
</Control>
</file>

<file path=customXml/item9.xml><?xml version="1.0" encoding="utf-8"?>
<Control xmlns="http://schemas.microsoft.com/VisualStudio/2011/storyboarding/control">
  <Id Name="dc60f07d-ddb3-4160-bf20-2e0d9f7877d1" Revision="1" Stencil="System.MyShapes" StencilVersion="1.0"/>
</Control>
</file>

<file path=customXml/itemProps1.xml><?xml version="1.0" encoding="utf-8"?>
<ds:datastoreItem xmlns:ds="http://schemas.openxmlformats.org/officeDocument/2006/customXml" ds:itemID="{F8B11371-D9CF-4F55-A324-4C2C5EC820B5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CB4EE9CF-FAAA-4B43-832E-707CB18F5D4D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47D80447-B11D-4279-BA6A-005263A9E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45e4f-6b77-4442-aede-583cc1daecc0"/>
    <ds:schemaRef ds:uri="205f9dfb-fd5a-4eac-94c7-be58fa4aa1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A4F9BA7-7750-42B2-B413-8C8D236BC23E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C2EEEA08-5D08-4238-8530-50F4561448AC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C9337E19-7339-4B56-BD5B-E540D32BE624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CE2037A3-1BF5-4E2E-A6BC-394F260BD144}">
  <ds:schemaRefs>
    <ds:schemaRef ds:uri="http://schemas.microsoft.com/office/2006/metadata/properties"/>
    <ds:schemaRef ds:uri="http://schemas.microsoft.com/office/infopath/2007/PartnerControls"/>
    <ds:schemaRef ds:uri="959433b9-78c1-4d1f-a75e-0a3798c50e4e"/>
    <ds:schemaRef ds:uri="43f9da51-be8f-4b20-b382-36d7289006be"/>
    <ds:schemaRef ds:uri="797f0267-8ec4-410d-a220-a4e994b6456e"/>
    <ds:schemaRef ds:uri="9acdb5ce-4a98-4adf-a5f4-9fb3aac0d8ce"/>
    <ds:schemaRef ds:uri="20745e4f-6b77-4442-aede-583cc1daecc0"/>
    <ds:schemaRef ds:uri="205f9dfb-fd5a-4eac-94c7-be58fa4aa158"/>
  </ds:schemaRefs>
</ds:datastoreItem>
</file>

<file path=customXml/itemProps8.xml><?xml version="1.0" encoding="utf-8"?>
<ds:datastoreItem xmlns:ds="http://schemas.openxmlformats.org/officeDocument/2006/customXml" ds:itemID="{F3B18307-07BF-4A53-9209-3184F4BDBCE1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EB8D970C-BF2A-493C-88E1-917D51F9B07D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2282</TotalTime>
  <Words>2908</Words>
  <Application>Microsoft Macintosh PowerPoint</Application>
  <PresentationFormat>Widescreen</PresentationFormat>
  <Paragraphs>298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Body</vt:lpstr>
      <vt:lpstr>Calibri</vt:lpstr>
      <vt:lpstr>Century Gothic</vt:lpstr>
      <vt:lpstr>Courier</vt:lpstr>
      <vt:lpstr>PS TT Commons Light</vt:lpstr>
      <vt:lpstr>var(--font-family-body)</vt:lpstr>
      <vt:lpstr>Office Theme</vt:lpstr>
      <vt:lpstr>PowerPoint Presentation</vt:lpstr>
      <vt:lpstr>Prism Element vs. Prism central</vt:lpstr>
      <vt:lpstr>Updating a vm</vt:lpstr>
      <vt:lpstr>Cloning and customizing a vm (1)</vt:lpstr>
      <vt:lpstr>Cloning and customizing a vm (2)</vt:lpstr>
      <vt:lpstr>VM migration (1)</vt:lpstr>
      <vt:lpstr>VM migration (2)</vt:lpstr>
      <vt:lpstr>VM migration (3)</vt:lpstr>
      <vt:lpstr>VM migration (4)</vt:lpstr>
      <vt:lpstr>VM Placement and affinity policies</vt:lpstr>
      <vt:lpstr>Managing VM Storage policies (1)</vt:lpstr>
      <vt:lpstr>Managing VM Storage policies (2)</vt:lpstr>
      <vt:lpstr>Playbooks</vt:lpstr>
      <vt:lpstr>Playbooks </vt:lpstr>
      <vt:lpstr>Exporting a Vm as an ova file </vt:lpstr>
      <vt:lpstr>Enabling VM High availability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Watson</dc:creator>
  <cp:lastModifiedBy>peter@uadmin.nl</cp:lastModifiedBy>
  <cp:revision>90</cp:revision>
  <dcterms:created xsi:type="dcterms:W3CDTF">2018-08-08T16:01:19Z</dcterms:created>
  <dcterms:modified xsi:type="dcterms:W3CDTF">2023-06-20T08:59:57Z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350D3773-A21B-48B8-8131-890E62BB0FB0</vt:lpwstr>
  </property>
  <property fmtid="{D5CDD505-2E9C-101B-9397-08002B2CF9AE}" pid="3" name="ArticulatePath">
    <vt:lpwstr>FAST LANE PP TEMPLATE + DESIGN GUIDE KM2018</vt:lpwstr>
  </property>
  <property fmtid="{D5CDD505-2E9C-101B-9397-08002B2CF9AE}" pid="4" name="ContentTypeId">
    <vt:lpwstr>0x0101005F8114185030AD44BBB299CE0D883B7E</vt:lpwstr>
  </property>
</Properties>
</file>