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28"/>
  </p:notesMasterIdLst>
  <p:handoutMasterIdLst>
    <p:handoutMasterId r:id="rId29"/>
  </p:handoutMasterIdLst>
  <p:sldIdLst>
    <p:sldId id="256" r:id="rId11"/>
    <p:sldId id="365" r:id="rId12"/>
    <p:sldId id="382" r:id="rId13"/>
    <p:sldId id="367" r:id="rId14"/>
    <p:sldId id="368" r:id="rId15"/>
    <p:sldId id="369" r:id="rId16"/>
    <p:sldId id="370" r:id="rId17"/>
    <p:sldId id="371" r:id="rId18"/>
    <p:sldId id="372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rse Slides" id="{FBE60AAB-D247-4DF3-B498-3AF8AA16D2D8}">
          <p14:sldIdLst>
            <p14:sldId id="256"/>
            <p14:sldId id="365"/>
            <p14:sldId id="382"/>
            <p14:sldId id="367"/>
            <p14:sldId id="368"/>
            <p14:sldId id="369"/>
            <p14:sldId id="370"/>
            <p14:sldId id="371"/>
            <p14:sldId id="372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kren Nikolov" initials="IN" lastIdx="1" clrIdx="0">
    <p:extLst>
      <p:ext uri="{19B8F6BF-5375-455C-9EA6-DF929625EA0E}">
        <p15:presenceInfo xmlns:p15="http://schemas.microsoft.com/office/powerpoint/2012/main" userId="ab24f552d122ff65" providerId="Windows Live"/>
      </p:ext>
    </p:extLst>
  </p:cmAuthor>
  <p:cmAuthor id="2" name="Adrienne Koger" initials="AK" lastIdx="2" clrIdx="1">
    <p:extLst>
      <p:ext uri="{19B8F6BF-5375-455C-9EA6-DF929625EA0E}">
        <p15:presenceInfo xmlns:p15="http://schemas.microsoft.com/office/powerpoint/2012/main" userId="S-1-5-21-4238561009-3572522374-3492982074-9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EF0"/>
    <a:srgbClr val="076F8A"/>
    <a:srgbClr val="B7D560"/>
    <a:srgbClr val="AE1A27"/>
    <a:srgbClr val="1E3B46"/>
    <a:srgbClr val="590508"/>
    <a:srgbClr val="9BACB2"/>
    <a:srgbClr val="3D3D3D"/>
    <a:srgbClr val="FFFFFF"/>
    <a:srgbClr val="85838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76054" autoAdjust="0"/>
  </p:normalViewPr>
  <p:slideViewPr>
    <p:cSldViewPr snapToGrid="0">
      <p:cViewPr varScale="1">
        <p:scale>
          <a:sx n="96" d="100"/>
          <a:sy n="96" d="100"/>
        </p:scale>
        <p:origin x="1520" y="160"/>
      </p:cViewPr>
      <p:guideLst>
        <p:guide orient="horz" pos="1920"/>
        <p:guide pos="3840"/>
      </p:guideLst>
    </p:cSldViewPr>
  </p:slideViewPr>
  <p:outlineViewPr>
    <p:cViewPr>
      <p:scale>
        <a:sx n="33" d="100"/>
        <a:sy n="33" d="100"/>
      </p:scale>
      <p:origin x="0" y="-573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0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35AA9F-81FA-42C8-8DA4-7B53C84299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07DCA-16B1-4C23-BBDD-900092233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FB752-42D2-4A54-8D49-FDE482613981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F507B-C0CB-4EA3-BACE-DBE5136A63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0FDD7-5A34-4439-9844-82085816D1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9F48E-299E-44EC-A4A1-62C92C50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C722-B898-45D2-8227-B21BADCC8A1D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85E4-63A6-42C5-B555-D36F14ED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This module will introduce you to a variety of administrative tasks that you can perform on VMs, ranging from performing simple configuration updates and updating VM placement rules, to automating basic management tasks.</a:t>
            </a:r>
          </a:p>
          <a:p>
            <a:br>
              <a:rPr lang="en-GB" dirty="0"/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6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​​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protectiondomain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aan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voert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aantal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stappen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uit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Open in prism element het dashboard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gegevensbescherming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via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tabblad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'home'.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Klik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op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plusteken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in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rechterbovenhoek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selecteer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Async DR.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Geef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domein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naam</a:t>
            </a:r>
          </a:p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Selecteer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op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tabblad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entiteiten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entiteiten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die u wilt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beschermen</a:t>
            </a:r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Autoprotect-gerelateerde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entiteiten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 (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meerdere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vm's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dezelfde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scsi-schijf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aangesloten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)</a:t>
            </a:r>
          </a:p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Maak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schema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bepalen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snapshots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moeten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gemaakt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hoeveel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moeten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bewaard</a:t>
            </a:r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19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Het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zowel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lokaal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afstand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back-ups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Hoewel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lokale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back-ups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standaard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eerst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site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geconfigureerd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back-ups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site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lokaal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openbare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cloud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AWS.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sectie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bespreken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we hoe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site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lokaal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​​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site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configureren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navigeert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in Prism Element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dashboard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gegevensbescherming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klikt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op +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site in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rechterbovenhoek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pagina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vervolgkeuzemenu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verschijnt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Fysiek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cluster.</a:t>
            </a:r>
          </a:p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Op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tabblad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Details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eerst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naam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invoeren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site.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maximale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lengte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naam is 75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tekens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Latijnse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hoofdletters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kleine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letters (a tot z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 tot Z)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decimale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cijfers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(0 tot 9)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toegestaan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​​in de naam.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enige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toegestane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speciale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tekens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punten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koppeltekens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onderstrepingstekens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de site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aanwijzen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back-up-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noodherstelsite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Met back-up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sitecluster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back-up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replicatiedoel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betekent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geback-upt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sitecluster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snapshots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opgehaald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de site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lokaal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herstellen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maar failover-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beveiliging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(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wil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zeggen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uitvoeren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failover-VM's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rechtstreeks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vanaf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site)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ingeschakeld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</a:p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noodherstel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locatie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back-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updoel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bron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dynamisch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herstel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wat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betekent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failover-VM's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rechtstreeks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vanaf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locatie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uitgevoerd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Ten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slotte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virtuele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IP-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adres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invoeren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de knop Site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toevoegen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klikken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08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NearSync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beschermen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RPO van 1 tot 15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minuten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NearSync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handig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beschermen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bedrijfskritische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applicaties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beveiligen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minimaal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verlies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bieden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gedetailleerde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controle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tijdens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herstelproces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oplossen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calamiteit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enkele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minuten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omdat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NearSync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maakt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technologie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lichtgewicht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snapshots (LWS)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genoemd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momentopnamen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alleen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metadataniveau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gegenereerd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repliceren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voortdurend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inkomende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gegenereerd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door workloads die op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actieve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uitgevoerd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NearSync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protectiondomain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configureert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eerst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uurbasis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momentopnamen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gegenereerd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gerepliceerd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site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voorzien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Zodra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vereiste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snapshots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gegenereerd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gerepliceerd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oog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data seeding,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plaats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daarvan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LWS-snapshots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gegenereerd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gerepliceerd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basis van de RPO die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gedefinieerd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beveiligingsdomein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65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Asynchrone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replicatie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verwijst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planningen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geconfigureerd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RPO van 60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minuten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meer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schema's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omvatten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volledige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snapshots,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tegenstelling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tot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lichtgewicht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snapshots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gebruikt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NearSync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Er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beschermingsmethode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interval van 15 tot 59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minuten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toestaat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RPO van 15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minuten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of minder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NearSync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gebruikt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RPO van 60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minuten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meer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asynchrone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replicatie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gebruikt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Net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bij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NearSync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bepaalt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het schema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definieert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bij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beveiligingsdomein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asynchrone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replicatie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al dan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gebruikt</a:t>
            </a:r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17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Cloud Connect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functie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gegevensbescherming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asynchrone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replicatie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AWS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maakt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AWS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geconfigureerd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locatie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back-up,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 CVM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gemaakt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AWS-cloud in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regio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keuze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schijf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30 TB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gekoppeld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bruikbare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capaciteit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20 TB.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Eenmaal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geconfigureerd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cluster op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site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Prism Element, net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elke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site.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Amazon S3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data (extents)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slaan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Amazon Elastic Block Store (EBS)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metadata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slaan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Amazon-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beheertools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facturering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gerelateerde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controleren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alleen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kosten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rekening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gebracht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capaciteit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volledige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capaciteit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het cluster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Metro-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beschikbaarheid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toegepast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storage container,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waardoor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storage container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effectief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over twee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locaties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verdeeld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bereikt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door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storage container op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lokale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koppelen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storage container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locatie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afstand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synchroon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repliceren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tussen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lokale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(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actieve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)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(stand-by) storage containers. 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metro-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beschikbaarheid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ingeschakeld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alles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actieve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storage container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synchroon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gerepliceerd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storage container.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Configuraties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Metro-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beschikbaarheid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bevatten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maar ze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volumegroepen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bevatten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  <a:br>
              <a:rPr lang="en-GB" dirty="0"/>
            </a:br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04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Beveiligingsdomeinen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gegevensbeschermingsmechanisme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in Prism Element. Prism Central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biedt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Leap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Leap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beschermt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gast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orkestreert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Nutanix-clusters (of Xi Cloud Services)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zich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primaire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locatie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gebeurtenissen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voordoen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de service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verstoren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Beveiligingsbeleid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asynchrone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NearSync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synchrone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replicatieschema's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genereert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repliceert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herstelpunten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lokale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Xi Cloud-sites.</a:t>
            </a: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Herstelplannen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orkestreren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DR van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gerepliceerde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herstelpunten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Nutanix-clusters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dezelfde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verschillende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locaties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locatie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twee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varianten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gegevensbeschermingsmogelijkheid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Leap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VM-, data-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applicatiebeveiliging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Nutanix-clusters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dezelfde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fysieke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locatie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verschillende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fysieke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locaties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Xi Leap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uitbreiding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Leap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waarin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VM-, data-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applicatiebeveiliging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zich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uitstrekt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on-prem tot Xi Cloud Services of van Xi Cloud Services tot on-prem.</a:t>
            </a:r>
          </a:p>
          <a:p>
            <a:br>
              <a:rPr lang="en-GB" dirty="0"/>
            </a:br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23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8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zowel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hun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beschermen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biedt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gegevensbescherming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VM-,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volumegroep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bestandsniveau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protectiondomains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sites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​​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strategie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gegevensbescherming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implementeren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beschermde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volumegroep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elk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gewenst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moment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herstellen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behulp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Prism.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6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zowel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hun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beschermen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biedt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gegevensbescherming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VM-,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volumegroep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bestandsniveau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protectiondomains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sites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​​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strategie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gegevensbescherming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implementeren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beschermde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volumegroep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elk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gewenst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moment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herstellen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behulp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Prism.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verschillende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soorten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beschermingsstrategieën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ondersteund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. Zij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: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anose="020F0502020204030204" pitchFamily="34" charset="0"/>
            </a:endParaRPr>
          </a:p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Back-up per VM: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hierbij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specifieke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aangewezen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back-up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site. Het is met name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handig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ROBO-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omgevingen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(remote office and branch office),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aangezien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doorgaans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slechts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subset van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regelmatig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back-up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centrale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locatie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hoeft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anose="020F0502020204030204" pitchFamily="34" charset="0"/>
            </a:endParaRPr>
          </a:p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Selectieve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bidirectionele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replicatie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: het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voldoende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om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gegevens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simpelweg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repliceren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secundaire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passieve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back-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upsite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geactiveerd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in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geval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ramp.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flexibele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replicatieoplossing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vereist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replicatie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bidirectioneel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is, van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primaire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site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secundaire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site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indien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nodig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weer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terug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primaire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site.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anose="020F0502020204030204" pitchFamily="34" charset="0"/>
            </a:endParaRPr>
          </a:p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Synchrone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datastore-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replicatie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: datastores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over twee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locaties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verspreid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naadloze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bescherming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bieden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in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geval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ramp op de site.</a:t>
            </a:r>
          </a:p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drie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strategieën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ondersteunt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Nutanix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verscheidenheid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aan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verschillende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topologieën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aan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verschillende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vereisten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voldoen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Vier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topologieën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-op-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veel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veel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-op-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veel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-op-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veel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tweerichtingsspiegeling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anose="020F0502020204030204" pitchFamily="34" charset="0"/>
              </a:rPr>
              <a:t>.</a:t>
            </a:r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6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7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4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86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3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Wat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terminologie</a:t>
            </a:r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snapshot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alleen-lezen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kopie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van de status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gegevens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VM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volumegroep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bepaald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moment.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Replicatie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is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proces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van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asynchroon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kopiëren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van snapshots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meer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sites. Nutanix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ondersteunt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verschillende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replicatiescenario's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zoals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we in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vorige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sectie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hebben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besproken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Standaardprotectiondomain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(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Asynchrone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DR)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gedefinieerde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groep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entiteiten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(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virtuele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machines,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volumegroepen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of storage containers)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moeten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beveiligd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entiteiten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lokaal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back-up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gemaakt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optioneel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gerepliceerd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meer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externe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sites.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consistentiegroep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subset van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entiteiten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beveiligingsdomein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Consistentiegroepen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operationeel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beveiligingsdomein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maakt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systeem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legt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snapshots vast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alle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entiteiten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binnen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consistentiegroep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beveiligingsdomein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crashconsistente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manier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systeem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genereert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tegelijkertijd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momentopname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elke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VM in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consistentiegroep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herstelpunt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kopie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van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toestand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systeem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bepaald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tijdstip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herstelpunt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verwijst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momentopname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RPO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tijdsinterval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verwijst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acceptabele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gegevensverlies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fout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optreedt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 Als de RPO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bijvoorbeeld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1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uur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is,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maakt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systeem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elk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uur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herstelpunt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 In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geval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herstel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u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herstellen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gegevens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maximaal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1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uur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geleden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313537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RTO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tijdsperiode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vanaf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storingsgebeurtenis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tot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herstelde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service.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RTO van 30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minuten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bijvoorbeeld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back-up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van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in 30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minuten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uitvoeren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 storing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merriweather" pitchFamily="2" charset="77"/>
              </a:rPr>
              <a:t>optreedt</a:t>
            </a:r>
            <a:r>
              <a:rPr lang="en-GB" b="0" i="0" dirty="0">
                <a:solidFill>
                  <a:srgbClr val="313537"/>
                </a:solidFill>
                <a:effectLst/>
                <a:latin typeface="merriweather" pitchFamily="2" charset="77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2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2443A6F-B4E3-42D1-9947-D1DE32812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3F2E1A6-93A0-474B-9934-3907048DCE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192000" cy="0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39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1" y="-34065"/>
            <a:ext cx="5967948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139D52D-3781-4894-B06E-C3070EF73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7" t="21071" r="53153" b="59732"/>
          <a:stretch/>
        </p:blipFill>
        <p:spPr>
          <a:xfrm>
            <a:off x="10431084" y="319517"/>
            <a:ext cx="1487980" cy="3086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 rot="5400000">
            <a:off x="0" y="592383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 flipH="1">
            <a:off x="5281172" y="-1476184"/>
            <a:ext cx="1234286" cy="12338148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C22458D-E9AB-4582-B71D-D744E2F0BB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4659104" cy="3736178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EF5933C-F4C6-4F34-9F65-78815F931D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10828" y="1905599"/>
            <a:ext cx="4659104" cy="37361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1pPr>
            <a:lvl2pPr marL="8001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2573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7145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4pPr>
            <a:lvl5pPr marL="21717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3CA89E-0A6C-44FE-BD48-4120FBE86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68" y="365126"/>
            <a:ext cx="5213467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2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58F46A-5564-4B57-984B-0CCA8921B1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7AE87B-4713-4263-9BE4-15BFE23AA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91" y="1960563"/>
            <a:ext cx="5230813" cy="42513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33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8093906-DF43-41A4-88C7-53E1F37B92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B8B4C9D-435B-4350-827D-A29588EE7B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1424" y="1960462"/>
            <a:ext cx="4773168" cy="42514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29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>
            <a:off x="0" y="1584957"/>
            <a:ext cx="12261669" cy="49639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460C71-2DBB-44CD-9262-D5A86803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182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702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025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584957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3935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10040" y="-99756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F08CDD-8B55-44A5-A752-6898138F8F1B}"/>
              </a:ext>
            </a:extLst>
          </p:cNvPr>
          <p:cNvSpPr/>
          <p:nvPr userDrawn="1"/>
        </p:nvSpPr>
        <p:spPr>
          <a:xfrm>
            <a:off x="5382741" y="256009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38B923-B4CF-4196-B96C-6FF8C03ACF51}"/>
              </a:ext>
            </a:extLst>
          </p:cNvPr>
          <p:cNvSpPr txBox="1"/>
          <p:nvPr userDrawn="1"/>
        </p:nvSpPr>
        <p:spPr>
          <a:xfrm>
            <a:off x="6313819" y="2737074"/>
            <a:ext cx="718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>
                <a:solidFill>
                  <a:schemeClr val="bg1"/>
                </a:solidFill>
                <a:latin typeface="+mj-lt"/>
              </a:rPr>
              <a:t>1800 Perimeter Park Morrisville, NC 27560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AF443A-99BE-4275-BB76-E9FFBE04E072}"/>
              </a:ext>
            </a:extLst>
          </p:cNvPr>
          <p:cNvSpPr/>
          <p:nvPr userDrawn="1"/>
        </p:nvSpPr>
        <p:spPr>
          <a:xfrm>
            <a:off x="5382741" y="430684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74C5F-F32E-4325-B946-685AF7D3B447}"/>
              </a:ext>
            </a:extLst>
          </p:cNvPr>
          <p:cNvSpPr txBox="1"/>
          <p:nvPr userDrawn="1"/>
        </p:nvSpPr>
        <p:spPr>
          <a:xfrm>
            <a:off x="6313819" y="4483824"/>
            <a:ext cx="54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>
                <a:solidFill>
                  <a:schemeClr val="bg1"/>
                </a:solidFill>
                <a:latin typeface="+mj-lt"/>
              </a:rPr>
              <a:t>www.fastlaneus.com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393364-382A-469D-9527-B65FDC64A5F6}"/>
              </a:ext>
            </a:extLst>
          </p:cNvPr>
          <p:cNvSpPr/>
          <p:nvPr userDrawn="1"/>
        </p:nvSpPr>
        <p:spPr>
          <a:xfrm>
            <a:off x="5382741" y="518021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572F0-A820-4A28-844C-9A43EC339EAD}"/>
              </a:ext>
            </a:extLst>
          </p:cNvPr>
          <p:cNvSpPr/>
          <p:nvPr userDrawn="1"/>
        </p:nvSpPr>
        <p:spPr>
          <a:xfrm>
            <a:off x="5382741" y="343346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Marker">
            <a:extLst>
              <a:ext uri="{FF2B5EF4-FFF2-40B4-BE49-F238E27FC236}">
                <a16:creationId xmlns:a16="http://schemas.microsoft.com/office/drawing/2014/main" id="{F1B06A83-FA15-4366-B87F-AFF70E682C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014" y="2624363"/>
            <a:ext cx="594754" cy="594754"/>
          </a:xfrm>
          <a:prstGeom prst="rect">
            <a:avLst/>
          </a:prstGeom>
        </p:spPr>
      </p:pic>
      <p:pic>
        <p:nvPicPr>
          <p:cNvPr id="29" name="Graphic 28" descr="Envelope">
            <a:extLst>
              <a:ext uri="{FF2B5EF4-FFF2-40B4-BE49-F238E27FC236}">
                <a16:creationId xmlns:a16="http://schemas.microsoft.com/office/drawing/2014/main" id="{4913B072-98D4-400F-928C-175CC85566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7281" y="3518005"/>
            <a:ext cx="554221" cy="554221"/>
          </a:xfrm>
          <a:prstGeom prst="rect">
            <a:avLst/>
          </a:prstGeom>
        </p:spPr>
      </p:pic>
      <p:pic>
        <p:nvPicPr>
          <p:cNvPr id="31" name="Graphic 30" descr="Receiver">
            <a:extLst>
              <a:ext uri="{FF2B5EF4-FFF2-40B4-BE49-F238E27FC236}">
                <a16:creationId xmlns:a16="http://schemas.microsoft.com/office/drawing/2014/main" id="{26A2A61D-A038-414E-BE27-A2EE6702BA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5508" y="5292982"/>
            <a:ext cx="497767" cy="497767"/>
          </a:xfrm>
          <a:prstGeom prst="rect">
            <a:avLst/>
          </a:prstGeom>
        </p:spPr>
      </p:pic>
      <p:pic>
        <p:nvPicPr>
          <p:cNvPr id="33" name="Graphic 32" descr="World">
            <a:extLst>
              <a:ext uri="{FF2B5EF4-FFF2-40B4-BE49-F238E27FC236}">
                <a16:creationId xmlns:a16="http://schemas.microsoft.com/office/drawing/2014/main" id="{65E9E7F2-902D-4198-8B2A-791054EF2D9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51716" y="4375815"/>
            <a:ext cx="585350" cy="5853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86" y="183666"/>
            <a:ext cx="10515600" cy="772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636486" y="1039093"/>
            <a:ext cx="5400580" cy="500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426457" y="361017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6426456" y="535692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237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+ Discussion /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-1" y="-91443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B100C-65C1-4416-BE4E-86846E6BF131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608CF-BD80-446C-90AC-954E32A16235}"/>
              </a:ext>
            </a:extLst>
          </p:cNvPr>
          <p:cNvSpPr txBox="1"/>
          <p:nvPr userDrawn="1"/>
        </p:nvSpPr>
        <p:spPr>
          <a:xfrm>
            <a:off x="1034877" y="841224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Questions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discussion</a:t>
            </a:r>
          </a:p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56BDF2-C2D7-4CF0-A525-12FB95FDE399}"/>
              </a:ext>
            </a:extLst>
          </p:cNvPr>
          <p:cNvSpPr txBox="1"/>
          <p:nvPr userDrawn="1"/>
        </p:nvSpPr>
        <p:spPr>
          <a:xfrm>
            <a:off x="8233898" y="4297108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Next steps</a:t>
            </a: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c Section/Title Page with r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46541B-59E7-4AA1-8E92-B95782CBA7B8}"/>
              </a:ext>
            </a:extLst>
          </p:cNvPr>
          <p:cNvSpPr/>
          <p:nvPr userDrawn="1"/>
        </p:nvSpPr>
        <p:spPr>
          <a:xfrm>
            <a:off x="0" y="-99754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accent3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DF7D1353-C86E-4C05-A3F2-525E04E90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CAACF5-8CEC-44A2-8839-AB0593CB4110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B0CDFD-E899-4AFD-9B4F-639EBDE7D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18F29-4BE8-43C1-A8E1-FBC53B9D788F}"/>
              </a:ext>
            </a:extLst>
          </p:cNvPr>
          <p:cNvSpPr txBox="1"/>
          <p:nvPr userDrawn="1"/>
        </p:nvSpPr>
        <p:spPr>
          <a:xfrm>
            <a:off x="1920291" y="3044280"/>
            <a:ext cx="83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57297" y="2168305"/>
            <a:ext cx="10877212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rgbClr val="B125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20" y="6280565"/>
            <a:ext cx="2642359" cy="39769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-69669" y="3546890"/>
            <a:ext cx="12192000" cy="0"/>
          </a:xfrm>
          <a:prstGeom prst="line">
            <a:avLst/>
          </a:prstGeom>
          <a:ln w="38100">
            <a:solidFill>
              <a:srgbClr val="AE1A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-69669" y="3390134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9963150" y="6375400"/>
            <a:ext cx="250825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5AC82-4F5C-4E78-AD58-3D202B7D2E8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B30A78-1E71-4792-B4FF-28F02063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5"/>
            <a:ext cx="9137074" cy="947651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6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DC8E3B0-0850-4063-B52A-AC91C2EF3952}"/>
              </a:ext>
            </a:extLst>
          </p:cNvPr>
          <p:cNvSpPr/>
          <p:nvPr userDrawn="1"/>
        </p:nvSpPr>
        <p:spPr>
          <a:xfrm>
            <a:off x="-4261676" y="-638175"/>
            <a:ext cx="9029700" cy="9029700"/>
          </a:xfrm>
          <a:prstGeom prst="ellipse">
            <a:avLst/>
          </a:prstGeom>
          <a:noFill/>
          <a:ln w="76200">
            <a:solidFill>
              <a:srgbClr val="1E3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655842"/>
            <a:ext cx="8552652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C55236-1C67-4A0F-8A1F-97CFAAE2D7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7663" y="2286000"/>
            <a:ext cx="6176962" cy="38655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Clr>
                <a:srgbClr val="AE1A27"/>
              </a:buClr>
              <a:buFont typeface="Arial" panose="020B0604020202020204" pitchFamily="34" charset="0"/>
              <a:buNone/>
              <a:defRPr sz="2000">
                <a:latin typeface="+mj-lt"/>
              </a:defRPr>
            </a:lvl1pPr>
            <a:lvl2pPr marL="6858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1430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800">
                <a:latin typeface="+mj-lt"/>
              </a:defRPr>
            </a:lvl3pPr>
            <a:lvl4pPr marL="16002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4pPr>
            <a:lvl5pPr marL="20574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437EB84-F167-4B2F-B928-9F6738D1C6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00" y="1044721"/>
            <a:ext cx="6811963" cy="617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0" cap="all" baseline="0">
                <a:solidFill>
                  <a:srgbClr val="AE1A27"/>
                </a:solidFill>
                <a:latin typeface="+mj-lt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5AFEFD-E39B-44AB-A080-ACF272DFF1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505456"/>
            <a:ext cx="3035173" cy="3207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6FA47C-CE62-453B-A12D-81C0B53929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© Fast Lane 2023</a:t>
            </a:r>
            <a:r>
              <a:rPr lang="en-US" sz="1200" baseline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311F7-E6A4-4431-9C20-EA26428696E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5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FECAEB1-EBDC-419E-8ADB-95A02BD8CD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© Fast Lane 2023</a:t>
            </a:r>
            <a:r>
              <a:rPr lang="en-US" sz="1200" baseline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4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AE1A27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© Fast Lane 2023</a:t>
            </a:r>
            <a:r>
              <a:rPr lang="en-US" sz="1200" baseline="0"/>
              <a:t> | </a:t>
            </a:r>
            <a:fld id="{109E8D6B-3006-4030-BD15-7F7ABB6B40D2}" type="slidenum">
              <a:rPr lang="en-US" sz="1200" baseline="0" smtClean="0"/>
              <a:t>‹#›</a:t>
            </a:fld>
            <a:endParaRPr lang="en-US" sz="12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6" r:id="rId2"/>
    <p:sldLayoutId id="2147483749" r:id="rId3"/>
    <p:sldLayoutId id="2147483650" r:id="rId4"/>
    <p:sldLayoutId id="2147483750" r:id="rId5"/>
    <p:sldLayoutId id="2147483707" r:id="rId6"/>
    <p:sldLayoutId id="2147483714" r:id="rId7"/>
    <p:sldLayoutId id="2147483712" r:id="rId8"/>
    <p:sldLayoutId id="2147483716" r:id="rId9"/>
    <p:sldLayoutId id="2147483713" r:id="rId10"/>
    <p:sldLayoutId id="2147483741" r:id="rId11"/>
    <p:sldLayoutId id="2147483721" r:id="rId12"/>
    <p:sldLayoutId id="2147483722" r:id="rId13"/>
    <p:sldLayoutId id="2147483719" r:id="rId14"/>
    <p:sldLayoutId id="2147483723" r:id="rId15"/>
    <p:sldLayoutId id="2147483724" r:id="rId16"/>
    <p:sldLayoutId id="2147483717" r:id="rId17"/>
    <p:sldLayoutId id="2147483753" r:id="rId18"/>
    <p:sldLayoutId id="2147483740" r:id="rId19"/>
    <p:sldLayoutId id="2147483751" r:id="rId20"/>
    <p:sldLayoutId id="2147483752" r:id="rId21"/>
    <p:sldLayoutId id="2147483731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B497DCE-C5D6-7B62-38EE-84BE632E3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555" y="0"/>
            <a:ext cx="8096394" cy="1305466"/>
          </a:xfrm>
        </p:spPr>
        <p:txBody>
          <a:bodyPr/>
          <a:lstStyle/>
          <a:p>
            <a:r>
              <a:rPr lang="en-US" dirty="0"/>
              <a:t>Protecting </a:t>
            </a:r>
            <a:r>
              <a:rPr lang="en-US" dirty="0" err="1"/>
              <a:t>vms</a:t>
            </a:r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6FCBA-5A5C-A5DF-E769-085F41A21BB9}"/>
              </a:ext>
            </a:extLst>
          </p:cNvPr>
          <p:cNvSpPr txBox="1"/>
          <p:nvPr/>
        </p:nvSpPr>
        <p:spPr>
          <a:xfrm>
            <a:off x="554258" y="1844013"/>
            <a:ext cx="1108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i="0" dirty="0">
                <a:solidFill>
                  <a:schemeClr val="bg1"/>
                </a:solidFill>
                <a:effectLst/>
                <a:latin typeface="+mj-lt"/>
              </a:rPr>
              <a:t>Understanding Data Protection and Data Protection Strategies</a:t>
            </a:r>
            <a:endParaRPr lang="en-N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C1E66-16EB-9B31-9AC7-179122AA5607}"/>
              </a:ext>
            </a:extLst>
          </p:cNvPr>
          <p:cNvSpPr txBox="1"/>
          <p:nvPr/>
        </p:nvSpPr>
        <p:spPr>
          <a:xfrm>
            <a:off x="1762310" y="2905780"/>
            <a:ext cx="755527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i="0" dirty="0">
                <a:solidFill>
                  <a:schemeClr val="bg1"/>
                </a:solidFill>
                <a:effectLst/>
                <a:latin typeface="Gotham Light" pitchFamily="2" charset="77"/>
              </a:rPr>
              <a:t>Working with Remote Sites</a:t>
            </a:r>
          </a:p>
          <a:p>
            <a:endParaRPr lang="en-GB" sz="2800" dirty="0">
              <a:solidFill>
                <a:schemeClr val="bg1"/>
              </a:solidFill>
              <a:latin typeface="Gotham Light" pitchFamily="2" charset="77"/>
            </a:endParaRPr>
          </a:p>
          <a:p>
            <a:r>
              <a:rPr lang="en-GB" sz="2800" dirty="0">
                <a:solidFill>
                  <a:schemeClr val="bg1"/>
                </a:solidFill>
                <a:latin typeface="Gotham Light" pitchFamily="2" charset="77"/>
              </a:rPr>
              <a:t>Working with Protection Domains</a:t>
            </a:r>
          </a:p>
          <a:p>
            <a:endParaRPr lang="en-GB" sz="2800" dirty="0">
              <a:solidFill>
                <a:schemeClr val="bg1"/>
              </a:solidFill>
              <a:latin typeface="Gotham Light" pitchFamily="2" charset="77"/>
            </a:endParaRPr>
          </a:p>
          <a:p>
            <a:r>
              <a:rPr lang="en-GB" sz="2800" dirty="0">
                <a:solidFill>
                  <a:schemeClr val="bg1"/>
                </a:solidFill>
                <a:latin typeface="Gotham Light" pitchFamily="2" charset="77"/>
              </a:rPr>
              <a:t>Working with local and remote snapshots</a:t>
            </a:r>
          </a:p>
          <a:p>
            <a:endParaRPr lang="en-GB" sz="2800" dirty="0">
              <a:solidFill>
                <a:schemeClr val="bg1"/>
              </a:solidFill>
              <a:latin typeface="Gotham Light" pitchFamily="2" charset="77"/>
            </a:endParaRPr>
          </a:p>
          <a:p>
            <a:r>
              <a:rPr lang="en-GB" sz="2800" dirty="0">
                <a:solidFill>
                  <a:schemeClr val="bg1"/>
                </a:solidFill>
                <a:latin typeface="Gotham Light" pitchFamily="2" charset="77"/>
              </a:rPr>
              <a:t>Activating the destination</a:t>
            </a:r>
            <a:endParaRPr lang="en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6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Creating a protection domain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CC0FD-6DCC-043C-321E-022BD5340F44}"/>
              </a:ext>
            </a:extLst>
          </p:cNvPr>
          <p:cNvSpPr txBox="1"/>
          <p:nvPr/>
        </p:nvSpPr>
        <p:spPr>
          <a:xfrm>
            <a:off x="1484243" y="2014330"/>
            <a:ext cx="866936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From Prism Element – HOME – Dataprotection dashboard</a:t>
            </a:r>
          </a:p>
          <a:p>
            <a:endParaRPr lang="en-NL" sz="2400" dirty="0"/>
          </a:p>
          <a:p>
            <a:pPr marL="285750" indent="-285750">
              <a:buFontTx/>
              <a:buChar char="-"/>
            </a:pPr>
            <a:r>
              <a:rPr lang="en-NL" sz="2400" dirty="0"/>
              <a:t>Add a protection domain (plus sign)</a:t>
            </a:r>
          </a:p>
          <a:p>
            <a:pPr marL="285750" indent="-285750">
              <a:buFontTx/>
              <a:buChar char="-"/>
            </a:pPr>
            <a:endParaRPr lang="en-NL" sz="2400" dirty="0"/>
          </a:p>
          <a:p>
            <a:pPr marL="285750" indent="-285750">
              <a:buFontTx/>
              <a:buChar char="-"/>
            </a:pPr>
            <a:r>
              <a:rPr lang="en-NL" sz="2400" dirty="0"/>
              <a:t>Give the domain a name</a:t>
            </a:r>
          </a:p>
          <a:p>
            <a:pPr marL="285750" indent="-285750">
              <a:buFontTx/>
              <a:buChar char="-"/>
            </a:pPr>
            <a:endParaRPr lang="en-NL" sz="2400" dirty="0"/>
          </a:p>
          <a:p>
            <a:pPr marL="285750" indent="-285750">
              <a:buFontTx/>
              <a:buChar char="-"/>
            </a:pPr>
            <a:r>
              <a:rPr lang="en-NL" sz="2400" dirty="0"/>
              <a:t>Select the Entities you want to protect</a:t>
            </a:r>
          </a:p>
          <a:p>
            <a:pPr marL="285750" indent="-285750">
              <a:buFontTx/>
              <a:buChar char="-"/>
            </a:pPr>
            <a:endParaRPr lang="en-NL" sz="2400" dirty="0"/>
          </a:p>
          <a:p>
            <a:pPr marL="285750" indent="-285750">
              <a:buFontTx/>
              <a:buChar char="-"/>
            </a:pPr>
            <a:r>
              <a:rPr lang="en-NL" sz="2400" dirty="0"/>
              <a:t>Create a schedule</a:t>
            </a:r>
          </a:p>
          <a:p>
            <a:pPr marL="285750" indent="-285750">
              <a:buFontTx/>
              <a:buChar char="-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4521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Remote 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CC0FD-6DCC-043C-321E-022BD5340F44}"/>
              </a:ext>
            </a:extLst>
          </p:cNvPr>
          <p:cNvSpPr txBox="1"/>
          <p:nvPr/>
        </p:nvSpPr>
        <p:spPr>
          <a:xfrm>
            <a:off x="1484243" y="2014330"/>
            <a:ext cx="91370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For remote backups you need a remote site on-premises or in the public cloud</a:t>
            </a:r>
          </a:p>
          <a:p>
            <a:endParaRPr lang="en-NL" sz="2400" dirty="0"/>
          </a:p>
          <a:p>
            <a:pPr marL="285750" indent="-285750">
              <a:buFontTx/>
              <a:buChar char="-"/>
            </a:pPr>
            <a:r>
              <a:rPr lang="en-NL" sz="2400" dirty="0"/>
              <a:t>From the dataprotection dashboard select remote site</a:t>
            </a:r>
          </a:p>
          <a:p>
            <a:pPr marL="285750" indent="-285750">
              <a:buFontTx/>
              <a:buChar char="-"/>
            </a:pPr>
            <a:endParaRPr lang="en-NL" sz="2400" dirty="0"/>
          </a:p>
          <a:p>
            <a:pPr marL="285750" indent="-285750">
              <a:buFontTx/>
              <a:buChar char="-"/>
            </a:pPr>
            <a:r>
              <a:rPr lang="en-NL" sz="2400" dirty="0"/>
              <a:t>Select ‘physical cluster’</a:t>
            </a:r>
          </a:p>
          <a:p>
            <a:pPr marL="285750" indent="-285750">
              <a:buFontTx/>
              <a:buChar char="-"/>
            </a:pPr>
            <a:endParaRPr lang="en-NL" sz="2400" dirty="0"/>
          </a:p>
          <a:p>
            <a:pPr marL="285750" indent="-285750">
              <a:buFontTx/>
              <a:buChar char="-"/>
            </a:pPr>
            <a:r>
              <a:rPr lang="en-NL" sz="2400" dirty="0"/>
              <a:t>Is it for backups or disaster recovery</a:t>
            </a:r>
          </a:p>
          <a:p>
            <a:r>
              <a:rPr lang="en-NL" dirty="0"/>
              <a:t>   (you cannot failover to a backup site)</a:t>
            </a:r>
          </a:p>
          <a:p>
            <a:r>
              <a:rPr lang="en-NL" dirty="0"/>
              <a:t>   (with DR you can build retention </a:t>
            </a:r>
            <a:r>
              <a:rPr lang="en-NL" b="1" dirty="0"/>
              <a:t>and</a:t>
            </a:r>
            <a:r>
              <a:rPr lang="en-NL" dirty="0"/>
              <a:t> failover) </a:t>
            </a:r>
          </a:p>
          <a:p>
            <a:pPr marL="285750" indent="-285750">
              <a:buFontTx/>
              <a:buChar char="-"/>
            </a:pPr>
            <a:endParaRPr lang="en-NL" sz="2400" dirty="0"/>
          </a:p>
          <a:p>
            <a:pPr marL="285750" indent="-285750">
              <a:buFontTx/>
              <a:buChar char="-"/>
            </a:pPr>
            <a:r>
              <a:rPr lang="en-NL" sz="2400" dirty="0"/>
              <a:t>Enter the remote cluster’s virtual IP address</a:t>
            </a:r>
          </a:p>
          <a:p>
            <a:pPr marL="285750" indent="-285750">
              <a:buFontTx/>
              <a:buChar char="-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886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2067" y="365126"/>
            <a:ext cx="9833897" cy="582526"/>
          </a:xfrm>
        </p:spPr>
        <p:txBody>
          <a:bodyPr/>
          <a:lstStyle/>
          <a:p>
            <a:r>
              <a:rPr lang="en-NL" sz="2400" dirty="0"/>
              <a:t>NearSync vs. Asynchronous </a:t>
            </a:r>
            <a:r>
              <a:rPr lang="en-US" sz="2400" dirty="0"/>
              <a:t>replication 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CC0FD-6DCC-043C-321E-022BD5340F44}"/>
              </a:ext>
            </a:extLst>
          </p:cNvPr>
          <p:cNvSpPr txBox="1"/>
          <p:nvPr/>
        </p:nvSpPr>
        <p:spPr>
          <a:xfrm>
            <a:off x="1318889" y="1921564"/>
            <a:ext cx="9137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NearSync</a:t>
            </a:r>
          </a:p>
          <a:p>
            <a:pPr marL="285750" indent="-285750">
              <a:buFontTx/>
              <a:buChar char="-"/>
            </a:pPr>
            <a:endParaRPr lang="en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05B67-932C-96A4-809B-15B9C412E40C}"/>
              </a:ext>
            </a:extLst>
          </p:cNvPr>
          <p:cNvSpPr txBox="1"/>
          <p:nvPr/>
        </p:nvSpPr>
        <p:spPr>
          <a:xfrm>
            <a:off x="2319130" y="2902226"/>
            <a:ext cx="3111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RPO of 1 to 15 minutes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8B926-3784-6C74-07E9-4C04712B3004}"/>
              </a:ext>
            </a:extLst>
          </p:cNvPr>
          <p:cNvSpPr txBox="1"/>
          <p:nvPr/>
        </p:nvSpPr>
        <p:spPr>
          <a:xfrm>
            <a:off x="2319130" y="3474760"/>
            <a:ext cx="5134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Generated at the metadata level only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41DB0-769E-B84F-BA75-0D9AEFB6F0FC}"/>
              </a:ext>
            </a:extLst>
          </p:cNvPr>
          <p:cNvSpPr txBox="1"/>
          <p:nvPr/>
        </p:nvSpPr>
        <p:spPr>
          <a:xfrm>
            <a:off x="2319130" y="4689402"/>
            <a:ext cx="417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Data is continuously replicated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EC72E-F7C1-7090-C060-6398267F474C}"/>
              </a:ext>
            </a:extLst>
          </p:cNvPr>
          <p:cNvSpPr txBox="1"/>
          <p:nvPr/>
        </p:nvSpPr>
        <p:spPr>
          <a:xfrm>
            <a:off x="2319130" y="4052675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LWS is stored on SSD tier</a:t>
            </a:r>
          </a:p>
        </p:txBody>
      </p:sp>
    </p:spTree>
    <p:extLst>
      <p:ext uri="{BB962C8B-B14F-4D97-AF65-F5344CB8AC3E}">
        <p14:creationId xmlns:p14="http://schemas.microsoft.com/office/powerpoint/2010/main" val="298822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2067" y="365126"/>
            <a:ext cx="9833897" cy="582526"/>
          </a:xfrm>
        </p:spPr>
        <p:txBody>
          <a:bodyPr/>
          <a:lstStyle/>
          <a:p>
            <a:r>
              <a:rPr lang="en-NL" sz="2400" dirty="0"/>
              <a:t>NearSync vs. Asynchronous </a:t>
            </a:r>
            <a:r>
              <a:rPr lang="en-US" sz="2400" dirty="0"/>
              <a:t>replication 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CC0FD-6DCC-043C-321E-022BD5340F44}"/>
              </a:ext>
            </a:extLst>
          </p:cNvPr>
          <p:cNvSpPr txBox="1"/>
          <p:nvPr/>
        </p:nvSpPr>
        <p:spPr>
          <a:xfrm>
            <a:off x="1318889" y="1921564"/>
            <a:ext cx="9137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Asynchronous</a:t>
            </a:r>
          </a:p>
          <a:p>
            <a:pPr marL="285750" indent="-285750">
              <a:buFontTx/>
              <a:buChar char="-"/>
            </a:pPr>
            <a:endParaRPr lang="en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05B67-932C-96A4-809B-15B9C412E40C}"/>
              </a:ext>
            </a:extLst>
          </p:cNvPr>
          <p:cNvSpPr txBox="1"/>
          <p:nvPr/>
        </p:nvSpPr>
        <p:spPr>
          <a:xfrm>
            <a:off x="2319130" y="2902226"/>
            <a:ext cx="3292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RPO 60 minutes or more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8B926-3784-6C74-07E9-4C04712B3004}"/>
              </a:ext>
            </a:extLst>
          </p:cNvPr>
          <p:cNvSpPr txBox="1"/>
          <p:nvPr/>
        </p:nvSpPr>
        <p:spPr>
          <a:xfrm>
            <a:off x="2319130" y="3474760"/>
            <a:ext cx="386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Full snapshots are replicated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EC72E-F7C1-7090-C060-6398267F474C}"/>
              </a:ext>
            </a:extLst>
          </p:cNvPr>
          <p:cNvSpPr txBox="1"/>
          <p:nvPr/>
        </p:nvSpPr>
        <p:spPr>
          <a:xfrm>
            <a:off x="2319130" y="4052675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Uses extent store</a:t>
            </a:r>
          </a:p>
        </p:txBody>
      </p:sp>
    </p:spTree>
    <p:extLst>
      <p:ext uri="{BB962C8B-B14F-4D97-AF65-F5344CB8AC3E}">
        <p14:creationId xmlns:p14="http://schemas.microsoft.com/office/powerpoint/2010/main" val="312088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2067" y="365126"/>
            <a:ext cx="9833897" cy="582526"/>
          </a:xfrm>
        </p:spPr>
        <p:txBody>
          <a:bodyPr/>
          <a:lstStyle/>
          <a:p>
            <a:r>
              <a:rPr lang="nl-NL" sz="2400" dirty="0"/>
              <a:t>Cloud </a:t>
            </a:r>
            <a:r>
              <a:rPr lang="nl-NL" sz="2400" dirty="0" err="1"/>
              <a:t>connect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CC0FD-6DCC-043C-321E-022BD5340F44}"/>
              </a:ext>
            </a:extLst>
          </p:cNvPr>
          <p:cNvSpPr txBox="1"/>
          <p:nvPr/>
        </p:nvSpPr>
        <p:spPr>
          <a:xfrm>
            <a:off x="1318889" y="1921564"/>
            <a:ext cx="9137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Nutanix in AWS</a:t>
            </a:r>
          </a:p>
          <a:p>
            <a:pPr marL="285750" indent="-285750">
              <a:buFontTx/>
              <a:buChar char="-"/>
            </a:pPr>
            <a:endParaRPr lang="en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05B67-932C-96A4-809B-15B9C412E40C}"/>
              </a:ext>
            </a:extLst>
          </p:cNvPr>
          <p:cNvSpPr txBox="1"/>
          <p:nvPr/>
        </p:nvSpPr>
        <p:spPr>
          <a:xfrm>
            <a:off x="2319130" y="2902226"/>
            <a:ext cx="323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Remote site for backup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8B926-3784-6C74-07E9-4C04712B3004}"/>
              </a:ext>
            </a:extLst>
          </p:cNvPr>
          <p:cNvSpPr txBox="1"/>
          <p:nvPr/>
        </p:nvSpPr>
        <p:spPr>
          <a:xfrm>
            <a:off x="2319130" y="3474760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Single node cluster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EC72E-F7C1-7090-C060-6398267F474C}"/>
              </a:ext>
            </a:extLst>
          </p:cNvPr>
          <p:cNvSpPr txBox="1"/>
          <p:nvPr/>
        </p:nvSpPr>
        <p:spPr>
          <a:xfrm>
            <a:off x="2319130" y="4052675"/>
            <a:ext cx="304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- 20 TB usable capacity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1E055-589C-8E82-767A-F6EF0DB7E483}"/>
              </a:ext>
            </a:extLst>
          </p:cNvPr>
          <p:cNvSpPr txBox="1"/>
          <p:nvPr/>
        </p:nvSpPr>
        <p:spPr>
          <a:xfrm>
            <a:off x="2319130" y="4625209"/>
            <a:ext cx="3682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Amazon S3 for storing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E7B1E-FC2C-CE10-DE4E-DBBCD418B413}"/>
              </a:ext>
            </a:extLst>
          </p:cNvPr>
          <p:cNvSpPr txBox="1"/>
          <p:nvPr/>
        </p:nvSpPr>
        <p:spPr>
          <a:xfrm>
            <a:off x="2307679" y="5197743"/>
            <a:ext cx="4485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Amazon EBS for storing metadata</a:t>
            </a:r>
          </a:p>
        </p:txBody>
      </p:sp>
    </p:spTree>
    <p:extLst>
      <p:ext uri="{BB962C8B-B14F-4D97-AF65-F5344CB8AC3E}">
        <p14:creationId xmlns:p14="http://schemas.microsoft.com/office/powerpoint/2010/main" val="99422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2067" y="365126"/>
            <a:ext cx="9833897" cy="582526"/>
          </a:xfrm>
        </p:spPr>
        <p:txBody>
          <a:bodyPr/>
          <a:lstStyle/>
          <a:p>
            <a:r>
              <a:rPr lang="nl-NL" sz="2400" dirty="0" err="1"/>
              <a:t>Synchronous</a:t>
            </a:r>
            <a:r>
              <a:rPr lang="nl-NL" sz="2400" dirty="0"/>
              <a:t> </a:t>
            </a:r>
            <a:r>
              <a:rPr lang="nl-NL" sz="2400" dirty="0" err="1"/>
              <a:t>replication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CC0FD-6DCC-043C-321E-022BD5340F44}"/>
              </a:ext>
            </a:extLst>
          </p:cNvPr>
          <p:cNvSpPr txBox="1"/>
          <p:nvPr/>
        </p:nvSpPr>
        <p:spPr>
          <a:xfrm>
            <a:off x="1318889" y="1921564"/>
            <a:ext cx="9137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Metro availability</a:t>
            </a:r>
          </a:p>
          <a:p>
            <a:pPr marL="285750" indent="-285750">
              <a:buFontTx/>
              <a:buChar char="-"/>
            </a:pPr>
            <a:endParaRPr lang="en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05B67-932C-96A4-809B-15B9C412E40C}"/>
              </a:ext>
            </a:extLst>
          </p:cNvPr>
          <p:cNvSpPr txBox="1"/>
          <p:nvPr/>
        </p:nvSpPr>
        <p:spPr>
          <a:xfrm>
            <a:off x="2319130" y="2902226"/>
            <a:ext cx="6062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Applies per storage container (not per cluster)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8B926-3784-6C74-07E9-4C04712B3004}"/>
              </a:ext>
            </a:extLst>
          </p:cNvPr>
          <p:cNvSpPr txBox="1"/>
          <p:nvPr/>
        </p:nvSpPr>
        <p:spPr>
          <a:xfrm>
            <a:off x="2319130" y="3474760"/>
            <a:ext cx="3012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Only ESXi and HyperV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EC72E-F7C1-7090-C060-6398267F474C}"/>
              </a:ext>
            </a:extLst>
          </p:cNvPr>
          <p:cNvSpPr txBox="1"/>
          <p:nvPr/>
        </p:nvSpPr>
        <p:spPr>
          <a:xfrm>
            <a:off x="2319130" y="4074359"/>
            <a:ext cx="6090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NL" sz="2000" dirty="0"/>
              <a:t>Optional Witness VM in a third failure domain</a:t>
            </a:r>
          </a:p>
          <a:p>
            <a:pPr marL="800100" lvl="1" indent="-342900">
              <a:buFontTx/>
              <a:buChar char="-"/>
            </a:pPr>
            <a:r>
              <a:rPr lang="en-NL" sz="2000" dirty="0"/>
              <a:t>To monitor health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To avoid</a:t>
            </a:r>
            <a:r>
              <a:rPr lang="en-NL" sz="2000" dirty="0"/>
              <a:t> split brain condition</a:t>
            </a:r>
          </a:p>
          <a:p>
            <a:pPr lvl="1"/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3078699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2067" y="365126"/>
            <a:ext cx="9833897" cy="582526"/>
          </a:xfrm>
        </p:spPr>
        <p:txBody>
          <a:bodyPr/>
          <a:lstStyle/>
          <a:p>
            <a:r>
              <a:rPr lang="nl-NL" sz="2400" dirty="0"/>
              <a:t>LEAP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CC0FD-6DCC-043C-321E-022BD5340F44}"/>
              </a:ext>
            </a:extLst>
          </p:cNvPr>
          <p:cNvSpPr txBox="1"/>
          <p:nvPr/>
        </p:nvSpPr>
        <p:spPr>
          <a:xfrm>
            <a:off x="1318889" y="1921564"/>
            <a:ext cx="9137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Leap and Xi Leap</a:t>
            </a:r>
          </a:p>
          <a:p>
            <a:pPr marL="285750" indent="-285750">
              <a:buFontTx/>
              <a:buChar char="-"/>
            </a:pPr>
            <a:endParaRPr lang="en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05B67-932C-96A4-809B-15B9C412E40C}"/>
              </a:ext>
            </a:extLst>
          </p:cNvPr>
          <p:cNvSpPr txBox="1"/>
          <p:nvPr/>
        </p:nvSpPr>
        <p:spPr>
          <a:xfrm>
            <a:off x="2319130" y="2902226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Prism Central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8B926-3784-6C74-07E9-4C04712B3004}"/>
              </a:ext>
            </a:extLst>
          </p:cNvPr>
          <p:cNvSpPr txBox="1"/>
          <p:nvPr/>
        </p:nvSpPr>
        <p:spPr>
          <a:xfrm>
            <a:off x="2319130" y="3474760"/>
            <a:ext cx="795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Orchestrate DR to other Nutanix clusters (or Xi Cloud Services)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EC72E-F7C1-7090-C060-6398267F474C}"/>
              </a:ext>
            </a:extLst>
          </p:cNvPr>
          <p:cNvSpPr txBox="1"/>
          <p:nvPr/>
        </p:nvSpPr>
        <p:spPr>
          <a:xfrm>
            <a:off x="2319130" y="4074359"/>
            <a:ext cx="6766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Asynchronous, NearSync or Synchronous replication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E4E2D-409D-96BB-B361-C16607A3068D}"/>
              </a:ext>
            </a:extLst>
          </p:cNvPr>
          <p:cNvSpPr txBox="1"/>
          <p:nvPr/>
        </p:nvSpPr>
        <p:spPr>
          <a:xfrm>
            <a:off x="2319130" y="4738351"/>
            <a:ext cx="4267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Leap is for on-prem to on-prem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A1450-A977-8F28-4F72-17A6B48003C8}"/>
              </a:ext>
            </a:extLst>
          </p:cNvPr>
          <p:cNvSpPr txBox="1"/>
          <p:nvPr/>
        </p:nvSpPr>
        <p:spPr>
          <a:xfrm>
            <a:off x="2319130" y="5402343"/>
            <a:ext cx="4123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- Leap Xi is for on-prem to cloud</a:t>
            </a:r>
          </a:p>
        </p:txBody>
      </p:sp>
    </p:spTree>
    <p:extLst>
      <p:ext uri="{BB962C8B-B14F-4D97-AF65-F5344CB8AC3E}">
        <p14:creationId xmlns:p14="http://schemas.microsoft.com/office/powerpoint/2010/main" val="163116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2067" y="365126"/>
            <a:ext cx="9833897" cy="582526"/>
          </a:xfrm>
        </p:spPr>
        <p:txBody>
          <a:bodyPr/>
          <a:lstStyle/>
          <a:p>
            <a:r>
              <a:rPr lang="nl-NL" sz="2400" dirty="0"/>
              <a:t>Summary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FA6D0-5B82-9205-4632-89942F4ABD44}"/>
              </a:ext>
            </a:extLst>
          </p:cNvPr>
          <p:cNvSpPr txBox="1"/>
          <p:nvPr/>
        </p:nvSpPr>
        <p:spPr>
          <a:xfrm>
            <a:off x="914400" y="1418625"/>
            <a:ext cx="1049572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400" b="0" i="0" dirty="0">
                <a:solidFill>
                  <a:srgbClr val="313537"/>
                </a:solidFill>
                <a:effectLst/>
                <a:latin typeface="Body"/>
              </a:rPr>
              <a:t>In this module, you learned:</a:t>
            </a:r>
          </a:p>
          <a:p>
            <a:pPr algn="l" fontAlgn="base"/>
            <a:endParaRPr lang="en-GB" sz="2400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13537"/>
                </a:solidFill>
                <a:effectLst/>
                <a:latin typeface="var(--font-family-body)"/>
              </a:rPr>
              <a:t>Several important data protection terms and concepts.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13537"/>
                </a:solidFill>
                <a:effectLst/>
                <a:latin typeface="var(--font-family-body)"/>
              </a:rPr>
              <a:t>What the Data Protection dashboard in Prism Element is, and what it contains.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13537"/>
                </a:solidFill>
                <a:effectLst/>
                <a:latin typeface="var(--font-family-body)"/>
              </a:rPr>
              <a:t>How to configure a protection domain in Prism Element.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13537"/>
                </a:solidFill>
                <a:effectLst/>
                <a:latin typeface="var(--font-family-body)"/>
              </a:rPr>
              <a:t>How to configure a remote site in Prism Element.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13537"/>
                </a:solidFill>
                <a:effectLst/>
                <a:latin typeface="var(--font-family-body)"/>
              </a:rPr>
              <a:t>How to define a replication schedule to align with different RPOs (</a:t>
            </a:r>
            <a:r>
              <a:rPr lang="en-GB" sz="2400" b="0" i="0" dirty="0" err="1">
                <a:solidFill>
                  <a:srgbClr val="313537"/>
                </a:solidFill>
                <a:effectLst/>
                <a:latin typeface="var(--font-family-body)"/>
              </a:rPr>
              <a:t>NearSync</a:t>
            </a:r>
            <a:r>
              <a:rPr lang="en-GB" sz="2400" b="0" i="0" dirty="0">
                <a:solidFill>
                  <a:srgbClr val="313537"/>
                </a:solidFill>
                <a:effectLst/>
                <a:latin typeface="var(--font-family-body)"/>
              </a:rPr>
              <a:t>, Async, and so on.)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13537"/>
                </a:solidFill>
                <a:effectLst/>
                <a:latin typeface="var(--font-family-body)"/>
              </a:rPr>
              <a:t>What Leap is and several important Leap terms and concepts.</a:t>
            </a:r>
          </a:p>
          <a:p>
            <a:pPr algn="l" fontAlgn="base"/>
            <a:endParaRPr lang="en-GB" sz="2400" b="0" i="0" dirty="0">
              <a:solidFill>
                <a:srgbClr val="313537"/>
              </a:solidFill>
              <a:effectLst/>
              <a:latin typeface="Body"/>
            </a:endParaRPr>
          </a:p>
        </p:txBody>
      </p:sp>
    </p:spTree>
    <p:extLst>
      <p:ext uri="{BB962C8B-B14F-4D97-AF65-F5344CB8AC3E}">
        <p14:creationId xmlns:p14="http://schemas.microsoft.com/office/powerpoint/2010/main" val="74483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Data protection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A7AA2-DEC8-AFE9-9956-A0615C00A078}"/>
              </a:ext>
            </a:extLst>
          </p:cNvPr>
          <p:cNvSpPr txBox="1"/>
          <p:nvPr/>
        </p:nvSpPr>
        <p:spPr>
          <a:xfrm>
            <a:off x="1298713" y="1934817"/>
            <a:ext cx="47035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Safeguard VMs and their data</a:t>
            </a:r>
          </a:p>
          <a:p>
            <a:endParaRPr lang="en-NL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A</a:t>
            </a:r>
            <a:r>
              <a:rPr lang="en-NL" sz="2400" dirty="0"/>
              <a:t>t the VM level</a:t>
            </a:r>
          </a:p>
          <a:p>
            <a:pPr marL="285750" indent="-285750">
              <a:buFontTx/>
              <a:buChar char="-"/>
            </a:pPr>
            <a:r>
              <a:rPr lang="en-NL" sz="2400" dirty="0"/>
              <a:t>At the volume group level</a:t>
            </a:r>
          </a:p>
          <a:p>
            <a:pPr marL="285750" indent="-285750">
              <a:buFontTx/>
              <a:buChar char="-"/>
            </a:pPr>
            <a:r>
              <a:rPr lang="en-NL" sz="2400" dirty="0"/>
              <a:t>At the file level</a:t>
            </a:r>
          </a:p>
        </p:txBody>
      </p:sp>
    </p:spTree>
    <p:extLst>
      <p:ext uri="{BB962C8B-B14F-4D97-AF65-F5344CB8AC3E}">
        <p14:creationId xmlns:p14="http://schemas.microsoft.com/office/powerpoint/2010/main" val="44517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Prism Element vs. Prism central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A7AA2-DEC8-AFE9-9956-A0615C00A078}"/>
              </a:ext>
            </a:extLst>
          </p:cNvPr>
          <p:cNvSpPr txBox="1"/>
          <p:nvPr/>
        </p:nvSpPr>
        <p:spPr>
          <a:xfrm>
            <a:off x="1298713" y="1934817"/>
            <a:ext cx="47035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Safeguard VMs and their data</a:t>
            </a:r>
          </a:p>
          <a:p>
            <a:endParaRPr lang="en-NL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A</a:t>
            </a:r>
            <a:r>
              <a:rPr lang="en-NL" sz="2400" dirty="0"/>
              <a:t>t the VM level</a:t>
            </a:r>
          </a:p>
          <a:p>
            <a:pPr marL="285750" indent="-285750">
              <a:buFontTx/>
              <a:buChar char="-"/>
            </a:pPr>
            <a:r>
              <a:rPr lang="en-NL" sz="2400" dirty="0"/>
              <a:t>At the volume group level</a:t>
            </a:r>
          </a:p>
          <a:p>
            <a:pPr marL="285750" indent="-285750">
              <a:buFontTx/>
              <a:buChar char="-"/>
            </a:pPr>
            <a:r>
              <a:rPr lang="en-NL" sz="2400" dirty="0"/>
              <a:t>At the file level</a:t>
            </a:r>
          </a:p>
        </p:txBody>
      </p:sp>
    </p:spTree>
    <p:extLst>
      <p:ext uri="{BB962C8B-B14F-4D97-AF65-F5344CB8AC3E}">
        <p14:creationId xmlns:p14="http://schemas.microsoft.com/office/powerpoint/2010/main" val="149098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Prism Element vs. Prism central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A7AA2-DEC8-AFE9-9956-A0615C00A078}"/>
              </a:ext>
            </a:extLst>
          </p:cNvPr>
          <p:cNvSpPr txBox="1"/>
          <p:nvPr/>
        </p:nvSpPr>
        <p:spPr>
          <a:xfrm>
            <a:off x="1298713" y="1934817"/>
            <a:ext cx="913707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Protection strategies</a:t>
            </a:r>
          </a:p>
          <a:p>
            <a:endParaRPr lang="en-NL" sz="2400" dirty="0"/>
          </a:p>
          <a:p>
            <a:pPr marL="285750" indent="-285750">
              <a:buFontTx/>
              <a:buChar char="-"/>
            </a:pPr>
            <a:r>
              <a:rPr lang="nl-NL" sz="2000" dirty="0"/>
              <a:t>Per VM </a:t>
            </a:r>
            <a:r>
              <a:rPr lang="nl-NL" sz="2000" dirty="0" err="1"/>
              <a:t>Backup</a:t>
            </a:r>
            <a:endParaRPr lang="nl-NL" sz="2000" dirty="0"/>
          </a:p>
          <a:p>
            <a:pPr marL="285750" indent="-285750">
              <a:buFontTx/>
              <a:buChar char="-"/>
            </a:pPr>
            <a:endParaRPr lang="en-NL" sz="2000" dirty="0"/>
          </a:p>
          <a:p>
            <a:pPr marL="285750" indent="-285750">
              <a:buFontTx/>
              <a:buChar char="-"/>
            </a:pPr>
            <a:r>
              <a:rPr lang="en-GB" sz="2000" b="0" i="0" dirty="0">
                <a:solidFill>
                  <a:srgbClr val="313537"/>
                </a:solidFill>
                <a:effectLst/>
              </a:rPr>
              <a:t>Selective, Bi-directional Replication</a:t>
            </a:r>
            <a:r>
              <a:rPr lang="en-NL" sz="2000" dirty="0"/>
              <a:t>At the file level</a:t>
            </a:r>
          </a:p>
          <a:p>
            <a:pPr marL="285750" indent="-285750">
              <a:buFontTx/>
              <a:buChar char="-"/>
            </a:pPr>
            <a:endParaRPr lang="en-NL" sz="2000" dirty="0"/>
          </a:p>
          <a:p>
            <a:pPr marL="285750" indent="-285750">
              <a:buFontTx/>
              <a:buChar char="-"/>
            </a:pPr>
            <a:r>
              <a:rPr lang="en-GB" sz="2000" b="0" i="0" dirty="0">
                <a:solidFill>
                  <a:srgbClr val="313537"/>
                </a:solidFill>
                <a:effectLst/>
              </a:rPr>
              <a:t>Synchronous Datastore Replication: Datastores can be spanned across two sites to provide seamless protection in the event of a site disaster.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126487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Four topologies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E79B8-C349-4427-545C-C26821583B7C}"/>
              </a:ext>
            </a:extLst>
          </p:cNvPr>
          <p:cNvSpPr txBox="1"/>
          <p:nvPr/>
        </p:nvSpPr>
        <p:spPr>
          <a:xfrm>
            <a:off x="1298713" y="2107096"/>
            <a:ext cx="24913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b="1" dirty="0" err="1"/>
              <a:t>One-to-many</a:t>
            </a:r>
            <a:endParaRPr lang="en-NL" b="1" dirty="0"/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Many-to-one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Many-to-many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Two-way mirroring</a:t>
            </a:r>
          </a:p>
        </p:txBody>
      </p:sp>
      <p:pic>
        <p:nvPicPr>
          <p:cNvPr id="6" name="Picture 5" descr="A picture containing screenshot, diagram&#10;&#10;Description automatically generated">
            <a:extLst>
              <a:ext uri="{FF2B5EF4-FFF2-40B4-BE49-F238E27FC236}">
                <a16:creationId xmlns:a16="http://schemas.microsoft.com/office/drawing/2014/main" id="{E3D5DD5E-74D8-56FE-0908-687BE4D9C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75" y="1364973"/>
            <a:ext cx="6536025" cy="47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Four topologies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E79B8-C349-4427-545C-C26821583B7C}"/>
              </a:ext>
            </a:extLst>
          </p:cNvPr>
          <p:cNvSpPr txBox="1"/>
          <p:nvPr/>
        </p:nvSpPr>
        <p:spPr>
          <a:xfrm>
            <a:off x="1298713" y="2107096"/>
            <a:ext cx="24913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err="1"/>
              <a:t>One-to-many</a:t>
            </a:r>
            <a:endParaRPr lang="en-NL" dirty="0"/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b="1" dirty="0"/>
              <a:t>Many-to-one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Many-to-many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Two-way mirroring</a:t>
            </a:r>
          </a:p>
        </p:txBody>
      </p:sp>
      <p:pic>
        <p:nvPicPr>
          <p:cNvPr id="4" name="Picture 3" descr="A picture containing screenshot, diagram, design&#10;&#10;Description automatically generated">
            <a:extLst>
              <a:ext uri="{FF2B5EF4-FFF2-40B4-BE49-F238E27FC236}">
                <a16:creationId xmlns:a16="http://schemas.microsoft.com/office/drawing/2014/main" id="{FAE93D9C-EC7B-BF92-669E-F10F4CE4C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91" y="1431234"/>
            <a:ext cx="6735109" cy="45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4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Four topologies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E79B8-C349-4427-545C-C26821583B7C}"/>
              </a:ext>
            </a:extLst>
          </p:cNvPr>
          <p:cNvSpPr txBox="1"/>
          <p:nvPr/>
        </p:nvSpPr>
        <p:spPr>
          <a:xfrm>
            <a:off x="1298713" y="2107096"/>
            <a:ext cx="24913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err="1"/>
              <a:t>One-to-many</a:t>
            </a:r>
            <a:endParaRPr lang="en-NL" dirty="0"/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Many-to-one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b="1" dirty="0"/>
              <a:t>Many-to-many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Two-way mirroring</a:t>
            </a:r>
          </a:p>
        </p:txBody>
      </p:sp>
      <p:pic>
        <p:nvPicPr>
          <p:cNvPr id="6" name="Picture 5" descr="A picture containing diagram, screenshot, design&#10;&#10;Description automatically generated">
            <a:extLst>
              <a:ext uri="{FF2B5EF4-FFF2-40B4-BE49-F238E27FC236}">
                <a16:creationId xmlns:a16="http://schemas.microsoft.com/office/drawing/2014/main" id="{BB152F69-39F6-44FD-D908-0B2298A95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64" y="1304530"/>
            <a:ext cx="6917635" cy="48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0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Four topologies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E79B8-C349-4427-545C-C26821583B7C}"/>
              </a:ext>
            </a:extLst>
          </p:cNvPr>
          <p:cNvSpPr txBox="1"/>
          <p:nvPr/>
        </p:nvSpPr>
        <p:spPr>
          <a:xfrm>
            <a:off x="1298713" y="2107096"/>
            <a:ext cx="25202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err="1"/>
              <a:t>One-to-many</a:t>
            </a:r>
            <a:endParaRPr lang="en-NL" dirty="0"/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Many-to-one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Many-to-many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b="1" dirty="0"/>
              <a:t>Two-way mirroring</a:t>
            </a:r>
          </a:p>
        </p:txBody>
      </p:sp>
      <p:pic>
        <p:nvPicPr>
          <p:cNvPr id="4" name="Picture 3" descr="A picture containing diagram, screenshot&#10;&#10;Description automatically generated">
            <a:extLst>
              <a:ext uri="{FF2B5EF4-FFF2-40B4-BE49-F238E27FC236}">
                <a16:creationId xmlns:a16="http://schemas.microsoft.com/office/drawing/2014/main" id="{60949B54-CDE6-7DB6-563B-691CDEDB5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9" y="2107096"/>
            <a:ext cx="7116417" cy="25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Some terminology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B795C-093D-41C1-E654-7E50690E60DA}"/>
              </a:ext>
            </a:extLst>
          </p:cNvPr>
          <p:cNvSpPr txBox="1"/>
          <p:nvPr/>
        </p:nvSpPr>
        <p:spPr>
          <a:xfrm>
            <a:off x="1524000" y="2080591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- Snapshot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0E6B3-3F33-5859-E12C-F07EAB0658B2}"/>
              </a:ext>
            </a:extLst>
          </p:cNvPr>
          <p:cNvSpPr txBox="1"/>
          <p:nvPr/>
        </p:nvSpPr>
        <p:spPr>
          <a:xfrm>
            <a:off x="1524000" y="2714967"/>
            <a:ext cx="20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- Replication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4E526E-1F50-E85B-8E4E-BAC1BA3EA737}"/>
              </a:ext>
            </a:extLst>
          </p:cNvPr>
          <p:cNvSpPr txBox="1"/>
          <p:nvPr/>
        </p:nvSpPr>
        <p:spPr>
          <a:xfrm>
            <a:off x="1523999" y="3349343"/>
            <a:ext cx="6361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- Standard (Async DR) protection domain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A7D7B-060D-B88E-9241-B81D23142C91}"/>
              </a:ext>
            </a:extLst>
          </p:cNvPr>
          <p:cNvSpPr txBox="1"/>
          <p:nvPr/>
        </p:nvSpPr>
        <p:spPr>
          <a:xfrm>
            <a:off x="1523999" y="3983719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- Consistency group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164CE8-ED07-0FAF-C629-D0CBA284689B}"/>
              </a:ext>
            </a:extLst>
          </p:cNvPr>
          <p:cNvSpPr txBox="1"/>
          <p:nvPr/>
        </p:nvSpPr>
        <p:spPr>
          <a:xfrm>
            <a:off x="1551090" y="4597929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- Recovery 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7CAFD5-D528-0931-4B7E-030272EF9718}"/>
              </a:ext>
            </a:extLst>
          </p:cNvPr>
          <p:cNvSpPr txBox="1"/>
          <p:nvPr/>
        </p:nvSpPr>
        <p:spPr>
          <a:xfrm>
            <a:off x="1551090" y="5212139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- RPO and RTO</a:t>
            </a:r>
          </a:p>
        </p:txBody>
      </p:sp>
    </p:spTree>
    <p:extLst>
      <p:ext uri="{BB962C8B-B14F-4D97-AF65-F5344CB8AC3E}">
        <p14:creationId xmlns:p14="http://schemas.microsoft.com/office/powerpoint/2010/main" val="674585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YyqErbd7"/>
  <p:tag name="ARTICULATE_SLIDE_COUNT" val="34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Fast Lane Color Theme">
      <a:dk1>
        <a:sysClr val="windowText" lastClr="000000"/>
      </a:dk1>
      <a:lt1>
        <a:sysClr val="window" lastClr="FFFFFF"/>
      </a:lt1>
      <a:dk2>
        <a:srgbClr val="590508"/>
      </a:dk2>
      <a:lt2>
        <a:srgbClr val="AE1A27"/>
      </a:lt2>
      <a:accent1>
        <a:srgbClr val="9BACB2"/>
      </a:accent1>
      <a:accent2>
        <a:srgbClr val="D2E2EA"/>
      </a:accent2>
      <a:accent3>
        <a:srgbClr val="1E3B46"/>
      </a:accent3>
      <a:accent4>
        <a:srgbClr val="858383"/>
      </a:accent4>
      <a:accent5>
        <a:srgbClr val="076F8A"/>
      </a:accent5>
      <a:accent6>
        <a:srgbClr val="3D3D3D"/>
      </a:accent6>
      <a:hlink>
        <a:srgbClr val="AE1A27"/>
      </a:hlink>
      <a:folHlink>
        <a:srgbClr val="858383"/>
      </a:folHlink>
    </a:clrScheme>
    <a:fontScheme name="Fast Lane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 2020 Training" id="{4362B38B-553E-4B1B-A87E-326954824200}" vid="{03C7A873-681C-467D-AE6D-A56836B3DE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ab171ecb-ae85-4847-b4e7-00d16549b887" Revision="1" Stencil="System.MyShapes" StencilVersion="1.0"/>
</Control>
</file>

<file path=customXml/item2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3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4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5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745e4f-6b77-4442-aede-583cc1daecc0">
      <Terms xmlns="http://schemas.microsoft.com/office/infopath/2007/PartnerControls"/>
    </lcf76f155ced4ddcb4097134ff3c332f>
    <TaxCatchAll xmlns="205f9dfb-fd5a-4eac-94c7-be58fa4aa158" xsi:nil="true"/>
  </documentManagement>
</p:properties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114185030AD44BBB299CE0D883B7E" ma:contentTypeVersion="10" ma:contentTypeDescription="Create a new document." ma:contentTypeScope="" ma:versionID="f8a5cb076cf68037b7855c19ada45b50">
  <xsd:schema xmlns:xsd="http://www.w3.org/2001/XMLSchema" xmlns:xs="http://www.w3.org/2001/XMLSchema" xmlns:p="http://schemas.microsoft.com/office/2006/metadata/properties" xmlns:ns2="20745e4f-6b77-4442-aede-583cc1daecc0" xmlns:ns3="205f9dfb-fd5a-4eac-94c7-be58fa4aa158" targetNamespace="http://schemas.microsoft.com/office/2006/metadata/properties" ma:root="true" ma:fieldsID="85c33629182651e3fb4d1165a4b0969c" ns2:_="" ns3:_="">
    <xsd:import namespace="20745e4f-6b77-4442-aede-583cc1daecc0"/>
    <xsd:import namespace="205f9dfb-fd5a-4eac-94c7-be58fa4aa1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45e4f-6b77-4442-aede-583cc1dae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f564dcc-d30d-477c-a61d-ad4d61a66d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f9dfb-fd5a-4eac-94c7-be58fa4aa1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154f34-9498-4e03-a657-093fcf9140c1}" ma:internalName="TaxCatchAll" ma:showField="CatchAllData" ma:web="205f9dfb-fd5a-4eac-94c7-be58fa4aa1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Props1.xml><?xml version="1.0" encoding="utf-8"?>
<ds:datastoreItem xmlns:ds="http://schemas.openxmlformats.org/officeDocument/2006/customXml" ds:itemID="{F8B11371-D9CF-4F55-A324-4C2C5EC820B5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CB4EE9CF-FAAA-4B43-832E-707CB18F5D4D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EB8D970C-BF2A-493C-88E1-917D51F9B07D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0A4F9BA7-7750-42B2-B413-8C8D236BC23E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C2EEEA08-5D08-4238-8530-50F4561448AC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CE2037A3-1BF5-4E2E-A6BC-394F260BD144}">
  <ds:schemaRefs>
    <ds:schemaRef ds:uri="http://schemas.microsoft.com/office/2006/metadata/properties"/>
    <ds:schemaRef ds:uri="http://schemas.microsoft.com/office/infopath/2007/PartnerControls"/>
    <ds:schemaRef ds:uri="959433b9-78c1-4d1f-a75e-0a3798c50e4e"/>
    <ds:schemaRef ds:uri="43f9da51-be8f-4b20-b382-36d7289006be"/>
    <ds:schemaRef ds:uri="797f0267-8ec4-410d-a220-a4e994b6456e"/>
    <ds:schemaRef ds:uri="9acdb5ce-4a98-4adf-a5f4-9fb3aac0d8ce"/>
    <ds:schemaRef ds:uri="20745e4f-6b77-4442-aede-583cc1daecc0"/>
    <ds:schemaRef ds:uri="205f9dfb-fd5a-4eac-94c7-be58fa4aa158"/>
  </ds:schemaRefs>
</ds:datastoreItem>
</file>

<file path=customXml/itemProps7.xml><?xml version="1.0" encoding="utf-8"?>
<ds:datastoreItem xmlns:ds="http://schemas.openxmlformats.org/officeDocument/2006/customXml" ds:itemID="{47D80447-B11D-4279-BA6A-005263A9E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45e4f-6b77-4442-aede-583cc1daecc0"/>
    <ds:schemaRef ds:uri="205f9dfb-fd5a-4eac-94c7-be58fa4aa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.xml><?xml version="1.0" encoding="utf-8"?>
<ds:datastoreItem xmlns:ds="http://schemas.openxmlformats.org/officeDocument/2006/customXml" ds:itemID="{C9337E19-7339-4B56-BD5B-E540D32BE624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F3B18307-07BF-4A53-9209-3184F4BDBCE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2500</TotalTime>
  <Words>2160</Words>
  <Application>Microsoft Macintosh PowerPoint</Application>
  <PresentationFormat>Widescreen</PresentationFormat>
  <Paragraphs>231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Body</vt:lpstr>
      <vt:lpstr>Calibri</vt:lpstr>
      <vt:lpstr>Century Gothic</vt:lpstr>
      <vt:lpstr>Gotham Light</vt:lpstr>
      <vt:lpstr>merriweather</vt:lpstr>
      <vt:lpstr>var(--font-family-body)</vt:lpstr>
      <vt:lpstr>Office Theme</vt:lpstr>
      <vt:lpstr>PowerPoint Presentation</vt:lpstr>
      <vt:lpstr>Data protection</vt:lpstr>
      <vt:lpstr>Prism Element vs. Prism central</vt:lpstr>
      <vt:lpstr>Prism Element vs. Prism central</vt:lpstr>
      <vt:lpstr>Four topologies</vt:lpstr>
      <vt:lpstr>Four topologies</vt:lpstr>
      <vt:lpstr>Four topologies</vt:lpstr>
      <vt:lpstr>Four topologies</vt:lpstr>
      <vt:lpstr>Some terminology</vt:lpstr>
      <vt:lpstr>Creating a protection domain</vt:lpstr>
      <vt:lpstr>Remote site</vt:lpstr>
      <vt:lpstr>NearSync vs. Asynchronous replication (1)</vt:lpstr>
      <vt:lpstr>NearSync vs. Asynchronous replication (2)</vt:lpstr>
      <vt:lpstr>Cloud connect</vt:lpstr>
      <vt:lpstr>Synchronous replication</vt:lpstr>
      <vt:lpstr>LEAP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Watson</dc:creator>
  <cp:lastModifiedBy>peter van der weerd</cp:lastModifiedBy>
  <cp:revision>109</cp:revision>
  <cp:lastPrinted>2023-06-20T09:00:20Z</cp:lastPrinted>
  <dcterms:created xsi:type="dcterms:W3CDTF">2018-08-08T16:01:19Z</dcterms:created>
  <dcterms:modified xsi:type="dcterms:W3CDTF">2023-09-05T14:25:41Z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350D3773-A21B-48B8-8131-890E62BB0FB0</vt:lpwstr>
  </property>
  <property fmtid="{D5CDD505-2E9C-101B-9397-08002B2CF9AE}" pid="3" name="ArticulatePath">
    <vt:lpwstr>FAST LANE PP TEMPLATE + DESIGN GUIDE KM2018</vt:lpwstr>
  </property>
  <property fmtid="{D5CDD505-2E9C-101B-9397-08002B2CF9AE}" pid="4" name="ContentTypeId">
    <vt:lpwstr>0x0101005F8114185030AD44BBB299CE0D883B7E</vt:lpwstr>
  </property>
</Properties>
</file>