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0"/>
  </p:sldMasterIdLst>
  <p:notesMasterIdLst>
    <p:notesMasterId r:id="rId39"/>
  </p:notesMasterIdLst>
  <p:handoutMasterIdLst>
    <p:handoutMasterId r:id="rId40"/>
  </p:handoutMasterIdLst>
  <p:sldIdLst>
    <p:sldId id="256" r:id="rId11"/>
    <p:sldId id="365" r:id="rId12"/>
    <p:sldId id="367" r:id="rId13"/>
    <p:sldId id="368" r:id="rId14"/>
    <p:sldId id="369" r:id="rId15"/>
    <p:sldId id="370" r:id="rId16"/>
    <p:sldId id="371" r:id="rId17"/>
    <p:sldId id="374" r:id="rId18"/>
    <p:sldId id="372" r:id="rId19"/>
    <p:sldId id="373" r:id="rId20"/>
    <p:sldId id="376" r:id="rId21"/>
    <p:sldId id="375" r:id="rId22"/>
    <p:sldId id="377" r:id="rId23"/>
    <p:sldId id="378" r:id="rId24"/>
    <p:sldId id="379" r:id="rId25"/>
    <p:sldId id="380" r:id="rId26"/>
    <p:sldId id="381" r:id="rId27"/>
    <p:sldId id="382" r:id="rId28"/>
    <p:sldId id="383" r:id="rId29"/>
    <p:sldId id="386" r:id="rId30"/>
    <p:sldId id="385" r:id="rId31"/>
    <p:sldId id="387" r:id="rId32"/>
    <p:sldId id="388" r:id="rId33"/>
    <p:sldId id="389" r:id="rId34"/>
    <p:sldId id="390" r:id="rId35"/>
    <p:sldId id="391" r:id="rId36"/>
    <p:sldId id="392" r:id="rId37"/>
    <p:sldId id="393" r:id="rId38"/>
  </p:sldIdLst>
  <p:sldSz cx="12192000" cy="6858000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urse Slides" id="{FBE60AAB-D247-4DF3-B498-3AF8AA16D2D8}">
          <p14:sldIdLst>
            <p14:sldId id="256"/>
            <p14:sldId id="365"/>
            <p14:sldId id="367"/>
            <p14:sldId id="368"/>
            <p14:sldId id="369"/>
            <p14:sldId id="370"/>
            <p14:sldId id="371"/>
            <p14:sldId id="374"/>
            <p14:sldId id="372"/>
            <p14:sldId id="373"/>
            <p14:sldId id="376"/>
            <p14:sldId id="375"/>
            <p14:sldId id="377"/>
            <p14:sldId id="378"/>
            <p14:sldId id="379"/>
            <p14:sldId id="380"/>
            <p14:sldId id="381"/>
            <p14:sldId id="382"/>
            <p14:sldId id="383"/>
            <p14:sldId id="386"/>
            <p14:sldId id="385"/>
            <p14:sldId id="387"/>
            <p14:sldId id="388"/>
            <p14:sldId id="389"/>
            <p14:sldId id="390"/>
            <p14:sldId id="391"/>
            <p14:sldId id="392"/>
            <p14:sldId id="3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9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kren Nikolov" initials="IN" lastIdx="1" clrIdx="0">
    <p:extLst>
      <p:ext uri="{19B8F6BF-5375-455C-9EA6-DF929625EA0E}">
        <p15:presenceInfo xmlns:p15="http://schemas.microsoft.com/office/powerpoint/2012/main" userId="ab24f552d122ff65" providerId="Windows Live"/>
      </p:ext>
    </p:extLst>
  </p:cmAuthor>
  <p:cmAuthor id="2" name="Adrienne Koger" initials="AK" lastIdx="2" clrIdx="1">
    <p:extLst>
      <p:ext uri="{19B8F6BF-5375-455C-9EA6-DF929625EA0E}">
        <p15:presenceInfo xmlns:p15="http://schemas.microsoft.com/office/powerpoint/2012/main" userId="S-1-5-21-4238561009-3572522374-3492982074-92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560"/>
    <a:srgbClr val="EBEEF0"/>
    <a:srgbClr val="076F8A"/>
    <a:srgbClr val="AE1A27"/>
    <a:srgbClr val="1E3B46"/>
    <a:srgbClr val="590508"/>
    <a:srgbClr val="9BACB2"/>
    <a:srgbClr val="3D3D3D"/>
    <a:srgbClr val="FFFFFF"/>
    <a:srgbClr val="85838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56395" autoAdjust="0"/>
  </p:normalViewPr>
  <p:slideViewPr>
    <p:cSldViewPr snapToGrid="0">
      <p:cViewPr varScale="1">
        <p:scale>
          <a:sx n="69" d="100"/>
          <a:sy n="69" d="100"/>
        </p:scale>
        <p:origin x="2592" y="184"/>
      </p:cViewPr>
      <p:guideLst>
        <p:guide orient="horz" pos="1920"/>
        <p:guide pos="3840"/>
      </p:guideLst>
    </p:cSldViewPr>
  </p:slideViewPr>
  <p:outlineViewPr>
    <p:cViewPr>
      <p:scale>
        <a:sx n="33" d="100"/>
        <a:sy n="33" d="100"/>
      </p:scale>
      <p:origin x="0" y="-5731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101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commentAuthors" Target="commentAuthor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handoutMaster" Target="handoutMasters/handoutMaster1.xml"/><Relationship Id="rId45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presProps" Target="presProps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ableStyles" Target="tableStyles.xml"/><Relationship Id="rId20" Type="http://schemas.openxmlformats.org/officeDocument/2006/relationships/slide" Target="slides/slide10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35AA9F-81FA-42C8-8DA4-7B53C84299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07DCA-16B1-4C23-BBDD-900092233A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FB752-42D2-4A54-8D49-FDE482613981}" type="datetimeFigureOut">
              <a:rPr lang="en-US" smtClean="0"/>
              <a:t>9/5/23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1F507B-C0CB-4EA3-BACE-DBE5136A63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90FDD7-5A34-4439-9844-82085816D1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9F48E-299E-44EC-A4A1-62C92C50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53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6C722-B898-45D2-8227-B21BADCC8A1D}" type="datetimeFigureOut">
              <a:rPr lang="en-US" smtClean="0"/>
              <a:t>9/5/23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985E4-63A6-42C5-B555-D36F14ED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65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In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deze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module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maakt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kennis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met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verschillende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beheertaken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die u op VM's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uitvoeren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variërend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uitvoeren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eenvoudige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configuratie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-updates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bijwerken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VM-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plaatsingsregels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tot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automatiseren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basisbeheertaken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</a:t>
            </a:r>
            <a:br>
              <a:rPr lang="en-GB" dirty="0"/>
            </a:b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96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fontAlgn="base"/>
            <a:r>
              <a:rPr lang="en-GB" b="1" i="0" dirty="0">
                <a:solidFill>
                  <a:srgbClr val="000000"/>
                </a:solidFill>
                <a:effectLst/>
                <a:latin typeface="var(--font-family-body)"/>
              </a:rPr>
              <a:t>Accessing the Authentication Configuration</a:t>
            </a:r>
            <a:br>
              <a:rPr lang="en-GB" b="1" i="0" dirty="0">
                <a:solidFill>
                  <a:srgbClr val="000000"/>
                </a:solidFill>
                <a:effectLst/>
                <a:latin typeface="var(--font-family-body)"/>
              </a:rPr>
            </a:br>
            <a:endParaRPr lang="en-GB" b="0" i="0" dirty="0">
              <a:solidFill>
                <a:srgbClr val="000000"/>
              </a:solidFill>
              <a:effectLst/>
              <a:latin typeface="var(--font-family-body)"/>
            </a:endParaRPr>
          </a:p>
          <a:p>
            <a:pPr algn="l" fontAlgn="base"/>
            <a:b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</a:b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Net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zoals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toevoegen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authenticatiemap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ook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op SAML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gebaseerde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identiteitsprovider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toegevoegd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vanuit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categorie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Gebruiker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rollen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van het menu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Instellingen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in Prism Central.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Klik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in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dialoogvenster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Verificatieconfiguratie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op de knop +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Nieuwe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IDP.</a:t>
            </a:r>
            <a:br>
              <a:rPr lang="en-GB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</a:br>
            <a:endParaRPr lang="en-GB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br>
              <a:rPr lang="en-GB" dirty="0"/>
            </a:br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081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fontAlgn="base"/>
            <a:r>
              <a:rPr lang="en-GB" b="1" i="0" dirty="0">
                <a:solidFill>
                  <a:srgbClr val="000000"/>
                </a:solidFill>
                <a:effectLst/>
                <a:latin typeface="var(--font-family-body)"/>
              </a:rPr>
              <a:t>Configuring an IDP</a:t>
            </a:r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Om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​​IDP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configureren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moet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configuratienaam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optionele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groepskenmerknaam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optioneel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groepskenmerkscheidingsteken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opgeven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metagegevensbestand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uploaden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informatie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identiteitsprovider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bevat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metadatabestand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meestal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XML-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bestand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verkregen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via de website van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identiteitsprovider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gedownload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vervolgens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geüpload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naar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Prism Central.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Hiermee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voltooit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de IDP-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configuratie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Prism Central, maar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moet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ook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callback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-URL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Prism Central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configureren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op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identiteitsprovider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Om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doen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moet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metagegevensbestand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downloaden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Prism Central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beschrijft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vanuit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dialoogvenster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Authenticatieconfiguratie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vervolgens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XML-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bestand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uploaden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naar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identiteitsprovider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  <a:br>
              <a:rPr lang="en-GB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</a:br>
            <a:endParaRPr lang="en-GB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br>
              <a:rPr lang="en-GB" dirty="0"/>
            </a:br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252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1" i="0" dirty="0">
                <a:solidFill>
                  <a:srgbClr val="000000"/>
                </a:solidFill>
                <a:effectLst/>
                <a:latin typeface="var(--font-family-body)"/>
              </a:rPr>
              <a:t>Downloading the Metadata File</a:t>
            </a:r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wanneer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metadatabestand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met Prism Central-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informatie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moet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downloaden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om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callback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-URL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configureren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doen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vanuit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dialoogvenster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Configuring Authentication,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zoals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aangegeven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volgende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afbeelding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  <a:br>
              <a:rPr lang="en-GB" dirty="0"/>
            </a:br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086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Any user accounts that you create can have their name, email, password, language, and roles updated at any time. Custom user accounts can also be deleted after creation.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The default 'admin' user cannot be deleted and the roles associated with this account cannot be changed. However, some information - first and last name, email, password, and language - can still be updated or modified.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The roles that the admin account has access to are: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User Administrator, which allows the user to view information, perform any administrative task, and create or modify user accounts. This role grants full permissions.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ar(--font-family-body)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Cluster Administrator, which allows the user to view information and perform any administrative task except create or modify user accounts.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ar(--font-family-body)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Backup Admin, which allows the users to perform backup related administrative tasks. This role does not have permission to perform cluster or user tasks.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ar(--font-family-body)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The User Admin and Cluster Admin roles can also be assigned to custom local user accounts that are created in Prism Central. If no role is assigned to a local user account, that account will be granted view only rights.</a:t>
            </a:r>
          </a:p>
          <a:p>
            <a:br>
              <a:rPr lang="en-GB" dirty="0"/>
            </a:br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20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Any user accounts that you create can have their name, email, password, language, and roles updated at any time. Custom user accounts can also be deleted after creation.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The default 'admin' user cannot be deleted and the roles associated with this account cannot be changed. However, some information - first and last name, email, password, and language - can still be updated or modified.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The roles that the admin account has access to are: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User Administrator, which allows the user to view information, perform any administrative task, and create or modify user accounts. This role grants full permissions.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ar(--font-family-body)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Cluster Administrator, which allows the user to view information and perform any administrative task except create or modify user accounts.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ar(--font-family-body)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Backup Admin, which allows the users to perform backup related administrative tasks. This role does not have permission to perform cluster or user tasks.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ar(--font-family-body)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The User Admin and Cluster Admin roles can also be assigned to custom local user accounts that are created in Prism Central. If no role is assigned to a local user account, that account will be granted view only rights.</a:t>
            </a:r>
          </a:p>
          <a:p>
            <a:br>
              <a:rPr lang="en-GB" dirty="0"/>
            </a:br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609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			</a:t>
            </a:r>
            <a:r>
              <a:rPr lang="en-GB" b="1" i="0" dirty="0">
                <a:solidFill>
                  <a:srgbClr val="000000"/>
                </a:solidFill>
                <a:effectLst/>
                <a:latin typeface="Body"/>
              </a:rPr>
              <a:t>	Step 1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Als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lokaal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gebruikersaccount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wilt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maken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Prism Central,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gaat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naar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pagina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Instellingen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scrolt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omlaag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naar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categorie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Gebruikers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rollen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klikt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Lokaal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gebruikersbeheer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Wanneer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op +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Nieuwe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klikt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krijgt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dialoogvenster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zien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weergegeven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volgende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afbeelding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69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			</a:t>
            </a:r>
            <a:r>
              <a:rPr lang="en-GB" b="1" i="0" dirty="0">
                <a:solidFill>
                  <a:srgbClr val="000000"/>
                </a:solidFill>
                <a:effectLst/>
                <a:latin typeface="Body"/>
              </a:rPr>
              <a:t>	Step 2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Als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nieuwe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wilt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maken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moet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gebruikersnaam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voornaam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achternaam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wachtwoord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opgeven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taal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selecteren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(Engels,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Vereenvoudigd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Chinees,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Japans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Koreaans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).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Opmerking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: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bij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maken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gebruikersnaam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slechts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enkele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soorten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speciale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tekens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toegestaan</a:t>
            </a:r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toegestaan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zoals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streepjes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of underscores.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Daarom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john-smith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john_smith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geldige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gebruikersnamen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maar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john.smith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niet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Als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ongeldig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speciaal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teken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gebruikersnaam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gevraagd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wijzigen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702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			</a:t>
            </a:r>
            <a:r>
              <a:rPr lang="en-GB" b="1" i="0" dirty="0">
                <a:solidFill>
                  <a:srgbClr val="000000"/>
                </a:solidFill>
                <a:effectLst/>
                <a:latin typeface="Body"/>
              </a:rPr>
              <a:t>	Step 3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Zoals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we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eerder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hebben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besproken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er twee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rollen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beschikbaar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toewijzing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Door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account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rol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gebruikerbeheerder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toe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wijzen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die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informatie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Prism Central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bekijken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administratieve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taken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uitvoeren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gebruikersaccounts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maken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wijzigen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Door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account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rol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Prism Central-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beheerder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toe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wijzen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die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informatie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Prism Central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bekijken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alle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administratieve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taken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uitvoeren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Prism Central-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beheerder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echter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gebruikersaccounts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maken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wijzigen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Het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ook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mogelijk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helemaal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rol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toe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wijzen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gebruikersaccount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geval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wil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zeggen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als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zowel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gebruikersbeheerder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als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Prism Central-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beheerdersopties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niet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aangevinkt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),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inloggen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informatie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bekijken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Prism Central, maar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hij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administratieve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taken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uitvoeren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gebruikersaccounts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beheren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8840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			</a:t>
            </a:r>
            <a:r>
              <a:rPr lang="en-GB" b="1" i="0" dirty="0">
                <a:solidFill>
                  <a:srgbClr val="000000"/>
                </a:solidFill>
                <a:effectLst/>
                <a:latin typeface="Body"/>
              </a:rPr>
              <a:t>	Step 4</a:t>
            </a:r>
          </a:p>
          <a:p>
            <a:pPr algn="l" fontAlgn="base"/>
            <a:endParaRPr lang="en-GB" b="1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Lokale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gebruikersaccounts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kunnen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ook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aangemaakt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Prism Element. De procedure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hetzelfde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Instellingen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&gt;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Gebruikers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rollen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&gt;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Lokaal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gebruikersbeheer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&gt; +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Nieuwe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)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gevraagd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dezelfde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informatie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geven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die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vereist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bij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aanmaken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nieuwe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lokale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Prism Central.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beschikbare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rollen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Prism Element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echter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Gebruikersbeheerder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Clusterbeheerder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Back-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upbeheerder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stapsgewijze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instructies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maken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gebruikersaccounts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Prism Central,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gebruikersaccount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maken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opent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nieuw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tabblad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) in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beveiligingshandleiding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op de Nutanix Support Portal.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8866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Met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rolgebaseerde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toegangscontrole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(RBAC) in Prism Central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zowel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ingebouwde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als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aangepaste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rollen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machtigingen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gedetailleerd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niveau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definiëren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deze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rollen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vervolgens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gebruikers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toe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wijzen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Standaard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tien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ingebouwde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rollen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beschikbaar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Prism Central.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Zij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: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Super Admin, Self-Service Admin, Prism Admin, Project Admin, VPC Admin, Network Infra Admin, Prism Viewer, Operator, Developer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Consumer.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86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deze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module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maakt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kennis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met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verschillende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beveiligingsfuncties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die Nutanix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biedt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waaronder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authenticatie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maken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gebruikersaccounts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rollen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gebaseerde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toegangscontrole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clustervergrendeling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versleuteling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gegevens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rust.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Hoe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beveiliging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vanaf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begin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ingebouwd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het Nutanix-platform.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Hoe STIG's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SCMA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geautomatiseerd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​​cluster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zelf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herstellen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met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behulp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beveiligingsbasislijnen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Verificatie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configureren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Prism Central via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directoryservice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op SAML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gebaseerde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identiteitsprovider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Clientverificatie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wil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zeggen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tweerichtingsverificatie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)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inschakelen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configureren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Lokale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gebruikersaccounts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maken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beheren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Prism Central.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Wat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rollen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gebaseerde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toegangscontrole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is.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Wat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clusterlockdown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is.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Wat Flow Network Security is, hoe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beveiligingsbeleid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werkt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welke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soorten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beveiligingsbeleid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beschikbaar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Hoe Nutanix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zowel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hardware-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als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softwaregebaseerde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data-at-rest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encryptie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implementeert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2662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Nadat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authenticatie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hebt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geconfigureerd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krijgen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gebruikers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directory's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niet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standaard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machtigingen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rollen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toegewezen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Machtigingen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moeten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expliciet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toegewezen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gebruikers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geautoriseerde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directory's 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organisatie-eenheden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twee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manieren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waarop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rollen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toewijzen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gebruikers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groepen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gebruikers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: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Roltoewijzing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Roltoewijzing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Met Role Mapping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vooraf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gedefinieerde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rollen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Prism Central - User Admin, Cluster Admin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Viewer -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deze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rollen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toewijzen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gebruikers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groepen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organisatie-eenheden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Deze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functie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toegankelijk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via het menu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Instellingen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categorie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Gebruikers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rollen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Klik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Rollentoewijzing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nieuwe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toewijzingen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maken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bestaande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wijzigen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verwijderen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Rollentoewijzing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doorgaans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basisrollentoewijzingen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maken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Als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aangepaste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rollen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Prism Central,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die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rollen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toewijzen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gebruikers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groepen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met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functie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Roltoewijzing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Selecteer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hiervoor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rol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op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rollendashboard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klik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op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vervolgkeuzelijst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Acties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selecteer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Roltoewijzing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Op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pagina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Roltoewijzing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gebruikers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gebruikersgroepen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organisatie-eenheden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selecteren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waarop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geselecteerde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rol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toegepast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Daarnaast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ook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entiteiten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selecteren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lijst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met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beschikbare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entiteiten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hangt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af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rol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die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momenteel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toegewezen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In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volgende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afbeelding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bijvoorbeeld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aangezien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aangepaste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VM-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beheerdersrol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geselecteerd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entiteiten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waaraan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deze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toegewezen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allemaal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gerelateerd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VM's - AHV VM's, clusters,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subnetten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of alle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selecteerbare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entiteitstypen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9229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Clustervergrendeling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om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wachtwoord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gebaseerde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authenticatie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schakelen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sleutel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gebaseerde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SSH-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toegang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af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dwingen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tot de controller-VM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host die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vergrendeld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Alleen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standaard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'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nutanix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'-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'admin'-accounts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kunnen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toegang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krijgen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tot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CVM of host die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vergrendeld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meer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sleutelparen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maken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openbare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sleutels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toevoegen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om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sleutels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gebaseerde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SSH-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toegang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mogelijk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maken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Als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beveiligingsvereisten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de site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echter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niet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toestaan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alle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openbare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sleutels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verwijderen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om SSH-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toegang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voorkomen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  <a:br>
              <a:rPr lang="en-GB" dirty="0"/>
            </a:br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857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Nutanix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biedt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Flow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Netwerkbeveiliging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Flow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maakt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beleidsgestuurd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beveiligingsraamwerk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verkeer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inspecteert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binnen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datacenter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komt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eindigt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waardoor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extra firewalls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nodig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Aangezien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VM's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toegewezen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categorie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beleid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toegepast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categorie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beveiligingsbeleid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niet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rechtstreeks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verbonden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met VM's.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15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Zoals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we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enkele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ogenblikken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eerder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hebben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geleerd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entiteiten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binnen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Flow-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beveiligingsbeleid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geïdentificeerd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hand van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categorieën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waartoe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ze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behoren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Nadat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VM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gekoppeld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categorie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die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categorie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gekoppeld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beleid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blijft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verkeer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gecontroleerd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zelfs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als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VM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naar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ander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netwerk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migreert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of het IP-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adres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wijzigt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Netwerkattributen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zoals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IP-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adres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VLAN,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spelen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rol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bij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verkeersmonitoring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mogelijk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omdat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beveiligingsbeleid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Flow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toepassingsgerichte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beleidstaal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betekent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simpelweg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eerst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VM's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moet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specificeren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die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horen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bij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applicatie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die u wilt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beschermen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vervolgens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netwerken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entiteiten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moet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identificeren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waarmee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die VM's wilt laten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communiceren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zowel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inkomende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als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uitgaande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richtingen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).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Meer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gedetailleerd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beleid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gedefinieerd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door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ook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specificeren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welke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poorten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protocollen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kunnen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communicatie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3117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Het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echter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belangrijk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merken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categorieën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subnetten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specificeren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die u wilt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blokkeren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komt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omdat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aantal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deze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entiteiten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doorgaans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veel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groter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is dan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lijst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met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toegestane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entiteiten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neiging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heeft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ook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veel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sneller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groeien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plaats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daarvan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al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andere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geblokkeerd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zodra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specificeert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welke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categorieën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subnetten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mogen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communiceren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resulteert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kleinere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strakkere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beleidsconfiguratie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die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gemakkelijker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gewijzigd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gecontroleerd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gecontroleerd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Beleid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ook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op twee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manieren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afgedwongen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beleid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ingesteld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uitgevoerd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monitormodus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waardoor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al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verkeer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toegestaan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inclusief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verkeer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niet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toegestaan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​​door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beleid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Zo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krijgt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beter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inzicht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de impact van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beleid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deze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indien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nodig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verder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verfijnen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Zodra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beleid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impact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ervan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bepaald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overschakelen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naar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modus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Afdwingen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waardoor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beleid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effectief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ingeschakeld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al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verkeer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geblokkeerd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niet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toegestaan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​​door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configuratie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2996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Toepassingsbeveiligingsbeleid</a:t>
            </a:r>
            <a:endParaRPr lang="en-GB" b="0" i="0" dirty="0">
              <a:solidFill>
                <a:srgbClr val="000000"/>
              </a:solidFill>
              <a:effectLst/>
              <a:latin typeface="var(--font-family-head)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–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Met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toepassingsbeveiligingsbeleid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zoals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eerder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beschreven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)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categorieën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van VM's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selecteren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toegestane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verkeersbronnen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bestemmingen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specificeren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uw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beleid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alleen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toepassen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op die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entiteiten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 Al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andere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verkeer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geblokkeerd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var(--font-family-head)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Isolatie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Milieubeleid</a:t>
            </a:r>
            <a:endParaRPr lang="en-GB" b="0" i="0" dirty="0">
              <a:solidFill>
                <a:srgbClr val="000000"/>
              </a:solidFill>
              <a:effectLst/>
              <a:latin typeface="var(--font-family-head)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–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Met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isolatie-omgevingsbeleid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al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verkeer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tussen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twee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groepen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VM's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blokkeren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 U wilt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bijvoorbeeld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al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uw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productie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-VM's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niet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kunnen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communiceren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met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uw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Dev/Test- of Sandbox-VM's. Als u 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dit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scenario twee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categorieën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heeft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één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productie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één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sandbox),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beleid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definiëren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voorkomt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VM's in die twee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groepen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met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elkaar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communiceren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Communicatie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tussen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VM's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binnen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categorie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echter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nog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steeds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toegestaan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 Alle VM's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binnen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productiecategorie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kunnen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dus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nog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steeds met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elkaar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communiceren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Evenzo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zullen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alle VM's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binnen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Sandbox-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categorie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ook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met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elkaar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kunnen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communiceren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var(--font-family-head)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Quarantainebeleid</a:t>
            </a:r>
            <a:endParaRPr lang="en-GB" b="0" i="0" dirty="0">
              <a:solidFill>
                <a:srgbClr val="000000"/>
              </a:solidFill>
              <a:effectLst/>
              <a:latin typeface="var(--font-family-head)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–</a:t>
            </a: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quarantainebeleid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zoals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naam al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doet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vermoeden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bedoeld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gebruikt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wanneer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geïnfecteerde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VM wilt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isoleren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var(--font-family-head)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VDI-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beleid</a:t>
            </a:r>
            <a:endParaRPr lang="en-GB" b="0" i="0" dirty="0">
              <a:solidFill>
                <a:srgbClr val="000000"/>
              </a:solidFill>
              <a:effectLst/>
              <a:latin typeface="var(--font-family-head)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–</a:t>
            </a: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VDI-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beleid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kan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gebruikt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​​VDI-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omgeving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beveiligen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stelt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staat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beveiligingsbeleid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maken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op basis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gebruikers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groepen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Active Directory-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domein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Wanneer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gebruikers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inloggen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hun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virtuele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desktops,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plaatst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ID-firewall van Flow VM's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automatisch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bepaalde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vooraf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gedefinieerde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categorieën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zodat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beveiligingsbeleid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automatisch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afgedwongen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9653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 latinLnBrk="0"/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Nutanix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biedt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twee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opties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die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gebruiken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om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uw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gegevens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beveiligen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:</a:t>
            </a:r>
          </a:p>
          <a:p>
            <a:pPr algn="l" fontAlgn="base" latinLnBrk="0"/>
            <a:endParaRPr lang="en-GB" b="0" i="0" dirty="0">
              <a:solidFill>
                <a:srgbClr val="000000"/>
              </a:solidFill>
              <a:effectLst/>
              <a:latin typeface="merriweather" pitchFamily="2" charset="77"/>
            </a:endParaRPr>
          </a:p>
          <a:p>
            <a:pPr algn="l" fontAlgn="base" latinLnBrk="0"/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DARE met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behulp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van Self-Encrypting Drives (SED's).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Dit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omvat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gebruik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combinatie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van SED's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externe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Key Management Server (KMS) om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gegevens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beveiligen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terwijl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deze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in rust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.</a:t>
            </a:r>
          </a:p>
          <a:p>
            <a:pPr algn="l" fontAlgn="base" latinLnBrk="0"/>
            <a:endParaRPr lang="en-GB" b="0" i="0" dirty="0">
              <a:solidFill>
                <a:srgbClr val="000000"/>
              </a:solidFill>
              <a:effectLst/>
              <a:latin typeface="merriweather" pitchFamily="2" charset="77"/>
            </a:endParaRPr>
          </a:p>
          <a:p>
            <a:pPr algn="l" fontAlgn="base" latinLnBrk="0"/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DARE met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behulp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van software-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encryptie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. Als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versleuteling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met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alleen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software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ingeschakeld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gebruikt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AOS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versleutelingsstandaard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AES-256 om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uw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gegevens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versleutelen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.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de Nutanix Native Key Manager 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zowel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lokaal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als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extern) 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externe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KMS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gebruiken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om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uw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sleutels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beveiligen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.</a:t>
            </a:r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3638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GB" b="0" dirty="0">
                <a:effectLst/>
                <a:latin typeface="var(--font-family-head)"/>
              </a:rPr>
              <a:t>Step 1</a:t>
            </a:r>
          </a:p>
          <a:p>
            <a:pPr fontAlgn="base"/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–</a:t>
            </a:r>
          </a:p>
          <a:p>
            <a:pPr fontAlgn="base"/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SED's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worden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geïnstalleerd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voor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alle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gegevensstations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in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een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cluster.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Deze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schijven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zijn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FIPS 140-2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gevalideerd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gebruiken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FIPS 140-2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gevalideerde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cryptografische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modules.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Dit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is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eenvoudig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te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doen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voor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een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gloednieuw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cluster.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Een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bestaand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cluster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kan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worden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geconverteerd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door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bestaande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schijven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te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vervangen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door SED's.</a:t>
            </a:r>
          </a:p>
          <a:p>
            <a:pPr fontAlgn="base"/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Stap 2</a:t>
            </a:r>
          </a:p>
          <a:p>
            <a:pPr fontAlgn="base"/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–</a:t>
            </a:r>
          </a:p>
          <a:p>
            <a:pPr fontAlgn="base"/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Gegevens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op de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schijven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zijn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gecodeerd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, maar lees-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schrijftoegang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is open.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Standaard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wordt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de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ingebouwde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fabrikantsleutel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gebruikt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om de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toegang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tot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gegevens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te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beschermen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.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Wanneer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gegevensbescherming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voor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het cluster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echter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is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ingeschakeld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moet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de CVM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een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juiste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sleutel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leveren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.</a:t>
            </a:r>
          </a:p>
          <a:p>
            <a:pPr fontAlgn="base"/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Stap 3</a:t>
            </a:r>
          </a:p>
          <a:p>
            <a:pPr fontAlgn="base"/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–</a:t>
            </a:r>
          </a:p>
          <a:p>
            <a:pPr fontAlgn="base"/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Een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symmetrische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gegevenscoderingssleutel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(DEK),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zoals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AES 256,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wordt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toegepast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op alle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gegevens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die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worden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geschreven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of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gelezen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. De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sleutel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is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alleen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bekend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bij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de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schijfcontroller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verlaat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nooit het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fysieke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subsysteem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dus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er is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geen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manier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om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rechtstreeks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vanaf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de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schijf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zelf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toegang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te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krijgen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tot de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gegevens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.</a:t>
            </a:r>
          </a:p>
          <a:p>
            <a:pPr fontAlgn="base"/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Stap 4</a:t>
            </a:r>
          </a:p>
          <a:p>
            <a:pPr fontAlgn="base"/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–</a:t>
            </a:r>
          </a:p>
          <a:p>
            <a:pPr fontAlgn="base"/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Een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andere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sleutel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bekend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als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een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sleutelversleutelingssleutel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(KEK),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wordt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gebruikt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om de DEK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te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versleutelen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/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ontsleutelen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zich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te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authenticeren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bij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de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schijf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. U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hebt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misschien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gehoord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dat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dit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door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andere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leveranciers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een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authenticatiesleutel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of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pincode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wordt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genoemd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. Elke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schijf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heeft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een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afzonderlijke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KEK,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gegenereerd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door de FIPS-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compatibele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generator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voor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willekeurige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getallen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in de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schijfcontroller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.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Hoewel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de KEK op het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knooppunt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wordt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gegenereerd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wordt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deze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niet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lokaal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opgeslagen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; alle KEK's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worden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naar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de KMS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gestuurd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voor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veilige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opslag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ophalen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.</a:t>
            </a:r>
          </a:p>
          <a:p>
            <a:pPr fontAlgn="base"/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Stap 5</a:t>
            </a:r>
          </a:p>
          <a:p>
            <a:pPr fontAlgn="base"/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–</a:t>
            </a:r>
          </a:p>
          <a:p>
            <a:pPr fontAlgn="base"/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Een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leidercoderingssleutel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(MEK)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wordt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gebruikt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om KEK's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te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coderen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.</a:t>
            </a:r>
          </a:p>
          <a:p>
            <a:pPr fontAlgn="base"/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Stap 6</a:t>
            </a:r>
          </a:p>
          <a:p>
            <a:pPr fontAlgn="base"/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–</a:t>
            </a:r>
          </a:p>
          <a:p>
            <a:pPr fontAlgn="base"/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Sleutels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worden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opgeslagen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in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een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KMS die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los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staat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van het cluster. Elk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knooppunt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onderhoudt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een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set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certificaten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sleutels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om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een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​​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veilige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verbinding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met de KMS tot stand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te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brengen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. De CVM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communiceert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met de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sleutelbeheerserver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via het Key Management Interoperability Protocol (KMIP) om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schijfsleutels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te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uploaden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op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te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halen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.</a:t>
            </a:r>
          </a:p>
          <a:p>
            <a:pPr fontAlgn="base"/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Stap 7</a:t>
            </a:r>
          </a:p>
          <a:p>
            <a:pPr fontAlgn="base"/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–</a:t>
            </a:r>
          </a:p>
          <a:p>
            <a:pPr fontAlgn="base"/>
            <a:endParaRPr lang="en-GB" b="0" dirty="0">
              <a:solidFill>
                <a:srgbClr val="000000"/>
              </a:solidFill>
              <a:effectLst/>
              <a:latin typeface="inherit"/>
            </a:endParaRPr>
          </a:p>
          <a:p>
            <a:pPr fontAlgn="base"/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Hoewel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er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slechts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één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KMS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vereist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is,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worden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meerdere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apparaten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aanbevolen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zodat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de KMS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geen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single point of failure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wordt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.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KMSes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moeten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in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geclusterde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modus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worden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geconfigureerd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zodat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ze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aan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het Nutanix-cluster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kunnen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worden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toegevoegd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als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een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enkele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veerkrachtige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entiteit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die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bestand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is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tegen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een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enkele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storing.</a:t>
            </a:r>
          </a:p>
          <a:p>
            <a:pPr fontAlgn="base"/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Stap 8</a:t>
            </a:r>
          </a:p>
          <a:p>
            <a:pPr fontAlgn="base"/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–</a:t>
            </a:r>
          </a:p>
          <a:p>
            <a:pPr fontAlgn="base"/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Wanneer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een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knooppunt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volledig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wordt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uitgeschakeld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vervolgens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weer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wordt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ingeschakeld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haalt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de CVM de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stationssleutels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op van de KMS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gebruikt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deze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om de stations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te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0" dirty="0" err="1">
                <a:solidFill>
                  <a:srgbClr val="000000"/>
                </a:solidFill>
                <a:effectLst/>
                <a:latin typeface="inherit"/>
              </a:rPr>
              <a:t>ontgrendelen</a:t>
            </a:r>
            <a:r>
              <a:rPr lang="en-GB" b="0" dirty="0">
                <a:solidFill>
                  <a:srgbClr val="000000"/>
                </a:solidFill>
                <a:effectLst/>
                <a:latin typeface="inherit"/>
              </a:rPr>
              <a:t>.</a:t>
            </a:r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4406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In this module, you learned: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How security is built into the Nutanix platform from the ground up.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How STIGs and SCMA are used and automated to self-heal a cluster using security baselines.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How to configure authentication in Prism Central via a directory service or a SAML-based identity provider.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How to enable and configure client (that is, two-way) authentication.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How to create and manage local user accounts in Prism Central.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What role-based access control is, how it works, and how you can use both built-in and custom roles to assign permissions to your users.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What cluster lockdown is.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What Flow Network Security is, how security polices work, and what types of security policies are available.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How Nutanix implements both hardware and software-based data-at-rest encryption.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844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Nutanix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integreert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beveiliging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elke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stap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productontwikkeling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via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aanpak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die de security development lifecycle 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SecDL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)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genoemd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plaats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beveiliging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toe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passen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als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bijzaak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is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SecDL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fundamenteel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onderdeel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productontwerp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sterk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doordringende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cultuur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processen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die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rond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beveiliging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gebouwd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versterken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Nutanix Enterprise Cloud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elimineren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zero-day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kwetsbaarheden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Efficiënte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bewerkingen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met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één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klik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zelfherstellende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beveiligingsmodellen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maken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eenvoudig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automatisering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mogelijk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om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beveiliging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handhaven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hypergeconvergeerde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oplossing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die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altijd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actief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is.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Nutanix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voldoet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RHEL 7 Security Technical Implementation Guides (STIG's) die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machineleesbare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code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naleving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strenge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gemeenschappelijke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normen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automatiseren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Met Nutanix Security Configuration Management Automation (SCMA)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uw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platform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snel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continu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beoordelen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herstellen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ervoor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zorgen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alle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wettelijke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vereisten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voldoet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deze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overtreft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Nutanix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heeft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beveiligingsprofiel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de Controller VM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gestandaardiseerd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tot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basislijn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beveiligingsnaleving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die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voldoet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beter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is dan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standaard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vereisten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hoog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bestuur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meest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referenties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Verenigde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Staten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beveiligingsgerelateerde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technische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vereisten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: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Het National Institute of Standards and Technology Special Publications Security and Privacy Controls for Federal Information Systems and Organizations (NIST 800.53)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Amerikaanse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Department 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Defense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Information Systems Agency (DISA) Security Technical Implementation Guides (STIG)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Evenzo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is in Europa/EMEA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veelgebruikte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norm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waaraan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Nutanix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voldoet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het ISO 270001-raamwerk.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665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RHEL 7 STIG-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implementatie</a:t>
            </a:r>
            <a:endParaRPr lang="en-GB" b="0" i="0" dirty="0">
              <a:solidFill>
                <a:srgbClr val="000000"/>
              </a:solidFill>
              <a:effectLst/>
              <a:latin typeface="var(--font-family-head)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–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De Nutanix Controller VM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ondersteunt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STIG-compliance met de RHEL 7 STIG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zoals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gepubliceerd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door DISA. STIG-regels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staat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om de bootloader,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pakketten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bestandssysteem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opstarten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servicebeheer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bestandseigendom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authenticatie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kernel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logboekregistratie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beveiligen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var(--font-family-head)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SaltStack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SCMA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gebruikt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elke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afwijking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van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beveiligingsbasislijnconfiguratie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van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besturingssysteem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hypervisor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zelf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herstellen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om 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overeenstemming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blijven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 Als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onderdeel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niet-compatibel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is,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onderdeel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teruggezet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naar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ondersteunde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beveiligingsinstellingen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zonder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handmatige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administratieve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tussenkomst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var(--font-family-head)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SCMA-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implementatie</a:t>
            </a:r>
            <a:endParaRPr lang="en-GB" b="0" i="0" dirty="0">
              <a:solidFill>
                <a:srgbClr val="000000"/>
              </a:solidFill>
              <a:effectLst/>
              <a:latin typeface="var(--font-family-head)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–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Het Nutanix-platform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alle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producten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maken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gebruik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van het Security Configuration Management Automation (SCMA)-framework om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ervoor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zorgen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services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voortdurend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geïnspecteerd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afwijkingen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van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beveiligingsbeleid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 SCMA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controleert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meerdere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beveiligingsentiteiten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zowel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Nutanix-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opslag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als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AHV,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rapporteert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registreert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automatisch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inconsistenties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zet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entiteiten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vervolgens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terug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naar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basislijn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indien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nodig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var(--font-family-head)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Met SCMA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de STIG zo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plannen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deze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elk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uur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dagelijks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wekelijks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maandelijks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uitgevoerd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uitvoeren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van de STIG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heeft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invloed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op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systeemprestaties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aangezien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het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laagste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systeemprioriteit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heeft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binnen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virtuele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opslagcontroller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waardoor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zo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vaak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controles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uitvoeren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als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uw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bedrijfsbeleid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vereist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var(--font-family-head)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Beveiligingsupdates</a:t>
            </a:r>
            <a:endParaRPr lang="en-GB" b="0" i="0" dirty="0">
              <a:solidFill>
                <a:srgbClr val="000000"/>
              </a:solidFill>
              <a:effectLst/>
              <a:latin typeface="var(--font-family-head)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–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Nutanix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biedt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continue fixes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updates om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bedreigingen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kwetsbaarheden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aan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pakken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 Nutanix-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beveiligingsadviezen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bieden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gedetailleerde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informatie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over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beschikbare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beveiligingsfixes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-updates,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inclusief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kwetsbaarheidsbeschrijving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getroffen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product/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versie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var(--font-family-head)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Als u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lijst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met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beveiligingsadviezen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wilt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bekijken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naar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specifiek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advies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wilt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zoeken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meldt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zich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aan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bij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SupportPortal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selecteert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Documentatie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vervolgens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Beveiligingsadviezen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128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Prism Central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ondersteunt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deze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opties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gebruikersauthenticatie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(elk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deze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drie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opties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deze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sectie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besproken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):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Active Directory 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OpenLDAP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: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Gebruikers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kunnen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authenticeren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met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hun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Active Directory- 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OpenLDAP-referenties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als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ondersteuning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ingeschakeld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Prism Central.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SAML: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Gebruikers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kunnen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authenticeren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via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ondersteunde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identiteitsprovider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als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SAML-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ondersteuning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ingeschakeld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Prism Central.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Lokale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gebruikersauthenticatie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: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Gebruikers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kunnen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authenticeren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als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ze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lokaal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Prism Central-account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hebben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785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Om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​​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nieuwe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adreslijstservice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toe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voegen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klikt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in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categorie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Gebruikers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rollen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Verificatie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Wanneer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dialoogvenster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Authenticatieconfiguratie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weergegeven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klikt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in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gedeelte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Directory's op +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Nieuwe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directory.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627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fontAlgn="base"/>
            <a:r>
              <a:rPr lang="en-GB" b="1" i="0" dirty="0">
                <a:solidFill>
                  <a:srgbClr val="000000"/>
                </a:solidFill>
                <a:effectLst/>
                <a:latin typeface="var(--font-family-body)"/>
              </a:rPr>
              <a:t>Choosing a Directory Type (Active Directory)</a:t>
            </a:r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br>
              <a:rPr lang="en-GB" b="0" i="0" dirty="0">
                <a:solidFill>
                  <a:srgbClr val="000000"/>
                </a:solidFill>
                <a:effectLst/>
                <a:latin typeface="Body"/>
              </a:rPr>
            </a:br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Eerst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gevraagd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directorytype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kiezen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opties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de rest van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dialoogvenster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veranderen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op basis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uw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selectie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Als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bijvoorbeeld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Active Directory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selecteert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moet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naam,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domein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directory-URL,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zoektype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serviceaccount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opgeven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zoals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weergegeven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volgende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afbeelding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533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fontAlgn="base"/>
            <a:r>
              <a:rPr lang="en-GB" b="1" i="0" dirty="0">
                <a:solidFill>
                  <a:srgbClr val="000000"/>
                </a:solidFill>
                <a:effectLst/>
                <a:latin typeface="var(--font-family-body)"/>
              </a:rPr>
              <a:t>Choosing a Directory Type (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var(--font-family-body)"/>
              </a:rPr>
              <a:t>OpenLDAP</a:t>
            </a:r>
            <a:r>
              <a:rPr lang="en-GB" b="1" i="0" dirty="0">
                <a:solidFill>
                  <a:srgbClr val="000000"/>
                </a:solidFill>
                <a:effectLst/>
                <a:latin typeface="var(--font-family-body)"/>
              </a:rPr>
              <a:t>)</a:t>
            </a:r>
            <a:endParaRPr lang="en-GB" b="0" i="0" dirty="0">
              <a:solidFill>
                <a:srgbClr val="000000"/>
              </a:solidFill>
              <a:effectLst/>
              <a:latin typeface="var(--font-family-body)"/>
            </a:endParaRPr>
          </a:p>
          <a:p>
            <a:pPr algn="l" fontAlgn="base"/>
            <a:b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</a:b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Aan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andere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kant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als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OpenLDAP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selecteert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naast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hierboven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vermelde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informatie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ook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gevraagdom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gebruikersobjectklasse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gebruikerszoekbasis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gebruikersnaamattribuut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groepsobjectklasse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groepszoekbasis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groepslidkenmerk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attribuutwaarde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groepslid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.</a:t>
            </a:r>
            <a:br>
              <a:rPr lang="en-GB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</a:br>
            <a:endParaRPr lang="en-GB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967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Identity and Access Management (IAM)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authenticatie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-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autorisatiefunctie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die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ingeschakeld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beheerd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Prism Central.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maakt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attributen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gebaseerde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toegangscontrole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(ABAC)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standaard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uitgeschakeld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Als IAM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niet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ingeschakeld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is Active Directory Federations Services (ADFS)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enige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ondersteunde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IDP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eenmalige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aanmelding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Als IAM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ingeschakeld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meer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opties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beschikbaar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waaronder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Azure ADFS, Okta,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PingOne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Shibboleth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Keycloak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  <a:br>
              <a:rPr lang="en-GB" dirty="0"/>
            </a:br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679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11" Type="http://schemas.openxmlformats.org/officeDocument/2006/relationships/image" Target="../media/image1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ing Moving Gradien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ilent Track to Trigger Animation">
            <a:hlinkClick r:id="" action="ppaction://media"/>
            <a:extLst>
              <a:ext uri="{FF2B5EF4-FFF2-40B4-BE49-F238E27FC236}">
                <a16:creationId xmlns:a16="http://schemas.microsoft.com/office/drawing/2014/main" id="{69BD2BE3-DAC5-48AA-A4CF-A90064080F80}"/>
              </a:ext>
            </a:extLst>
          </p:cNvPr>
          <p:cNvPicPr>
            <a:picLocks noChangeAspect="1"/>
          </p:cNvPicPr>
          <p:nvPr userDrawn="1">
            <a:audioFile r:link="rId1"/>
            <p:extLst>
              <p:ext uri="{DAA4B4D4-6D71-4841-9C94-3DE7FCFB9230}">
                <p14:media xmlns:p14="http://schemas.microsoft.com/office/powerpoint/2010/main" r:embed="rId2">
                  <p14:trim end="823.365"/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6782" y="6355081"/>
            <a:ext cx="609600" cy="609600"/>
          </a:xfrm>
          <a:prstGeom prst="rect">
            <a:avLst/>
          </a:prstGeom>
        </p:spPr>
      </p:pic>
      <p:sp>
        <p:nvSpPr>
          <p:cNvPr id="38" name="middle dark">
            <a:extLst>
              <a:ext uri="{FF2B5EF4-FFF2-40B4-BE49-F238E27FC236}">
                <a16:creationId xmlns:a16="http://schemas.microsoft.com/office/drawing/2014/main" id="{517CB609-4ECB-4C50-961A-8AFE856D09F3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99000">
                <a:schemeClr val="bg2"/>
              </a:gs>
              <a:gs pos="0">
                <a:schemeClr val="bg2">
                  <a:lumMod val="100000"/>
                </a:schemeClr>
              </a:gs>
              <a:gs pos="48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bottom right dark">
            <a:extLst>
              <a:ext uri="{FF2B5EF4-FFF2-40B4-BE49-F238E27FC236}">
                <a16:creationId xmlns:a16="http://schemas.microsoft.com/office/drawing/2014/main" id="{37A74D59-9BF1-41F0-9A30-C6F6CAF9E812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14000">
                <a:schemeClr val="bg2">
                  <a:lumMod val="100000"/>
                </a:schemeClr>
              </a:gs>
              <a:gs pos="98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top left dark">
            <a:extLst>
              <a:ext uri="{FF2B5EF4-FFF2-40B4-BE49-F238E27FC236}">
                <a16:creationId xmlns:a16="http://schemas.microsoft.com/office/drawing/2014/main" id="{42386A45-73FD-4537-B477-A3BF55D64980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14000">
                <a:schemeClr val="bg2">
                  <a:lumMod val="100000"/>
                </a:schemeClr>
              </a:gs>
              <a:gs pos="98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bottom right dark">
            <a:extLst>
              <a:ext uri="{FF2B5EF4-FFF2-40B4-BE49-F238E27FC236}">
                <a16:creationId xmlns:a16="http://schemas.microsoft.com/office/drawing/2014/main" id="{15C5F95A-3571-4005-8F38-074F065F4E20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14000">
                <a:schemeClr val="bg2">
                  <a:lumMod val="100000"/>
                </a:schemeClr>
              </a:gs>
              <a:gs pos="98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mall Red Line">
            <a:extLst>
              <a:ext uri="{FF2B5EF4-FFF2-40B4-BE49-F238E27FC236}">
                <a16:creationId xmlns:a16="http://schemas.microsoft.com/office/drawing/2014/main" id="{A5DCE20F-D90C-4A35-808E-3AF205D0DD7E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2443A6F-B4E3-42D1-9947-D1DE328123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7803" y="2516726"/>
            <a:ext cx="8096394" cy="1305466"/>
          </a:xfrm>
          <a:prstGeom prst="rect">
            <a:avLst/>
          </a:prstGeom>
        </p:spPr>
        <p:txBody>
          <a:bodyPr lIns="91440" tIns="0" rIns="91440" bIns="0" anchor="ctr" anchorCtr="0">
            <a:noAutofit/>
          </a:bodyPr>
          <a:lstStyle>
            <a:lvl1pPr marL="0" indent="0" algn="ctr">
              <a:buFontTx/>
              <a:buNone/>
              <a:defRPr sz="4400" cap="all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3F2E1A6-93A0-474B-9934-3907048DCE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47803" y="3822192"/>
            <a:ext cx="8096394" cy="906734"/>
          </a:xfrm>
          <a:prstGeom prst="rect">
            <a:avLst/>
          </a:prstGeom>
        </p:spPr>
        <p:txBody>
          <a:bodyPr lIns="91440" tIns="0" rIns="91440" bIns="0" anchor="ctr" anchorCtr="0">
            <a:noAutofit/>
          </a:bodyPr>
          <a:lstStyle>
            <a:lvl1pPr marL="0" indent="0" algn="ctr">
              <a:buFontTx/>
              <a:buNone/>
              <a:defRPr sz="240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111" y="350735"/>
            <a:ext cx="1635653" cy="2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7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6826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  <p:seq concurrent="1" nextAc="seek">
                  <p:cTn id="8" restart="whenNotActive" fill="hold" evtFilter="cancelBubble" nodeType="interactiveSeq">
                    <p:stCondLst>
                      <p:cond evt="onMediaBookmark" delay="0">
                        <p:tgtEl>
                          <p14:bmkTgt spid="41" bmkName="Bookmar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22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0" presetClass="exit" presetSubtype="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3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2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41" bmkName="Bookmark 1"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35" grpId="0" animBg="1"/>
          <p:bldP spid="35" grpId="1" animBg="1"/>
          <p:bldP spid="43" grpId="0" animBg="1"/>
          <p:bldP spid="4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6826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arge Content Box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-34065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53704A-3E24-4B18-8A9F-CB8024DDC3E3}"/>
              </a:ext>
            </a:extLst>
          </p:cNvPr>
          <p:cNvSpPr/>
          <p:nvPr userDrawn="1"/>
        </p:nvSpPr>
        <p:spPr>
          <a:xfrm>
            <a:off x="0" y="6090091"/>
            <a:ext cx="12192000" cy="1119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B81E81-F00C-4184-82A0-B4118F7CC7DD}"/>
              </a:ext>
            </a:extLst>
          </p:cNvPr>
          <p:cNvCxnSpPr>
            <a:cxnSpLocks/>
          </p:cNvCxnSpPr>
          <p:nvPr userDrawn="1"/>
        </p:nvCxnSpPr>
        <p:spPr>
          <a:xfrm>
            <a:off x="0" y="5922142"/>
            <a:ext cx="12192000" cy="0"/>
          </a:xfrm>
          <a:prstGeom prst="line">
            <a:avLst/>
          </a:prstGeom>
          <a:ln w="19050">
            <a:solidFill>
              <a:srgbClr val="1E3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6461701-1AB7-47D9-BA0A-8A30E6C1DF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068" y="1918938"/>
            <a:ext cx="10974845" cy="3777703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>
              <a:buClr>
                <a:srgbClr val="C00000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3394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1" y="-34065"/>
            <a:ext cx="5967948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139D52D-3781-4894-B06E-C3070EF735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087" t="21071" r="53153" b="59732"/>
          <a:stretch/>
        </p:blipFill>
        <p:spPr>
          <a:xfrm>
            <a:off x="10431084" y="319517"/>
            <a:ext cx="1487980" cy="30861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B53704A-3E24-4B18-8A9F-CB8024DDC3E3}"/>
              </a:ext>
            </a:extLst>
          </p:cNvPr>
          <p:cNvSpPr/>
          <p:nvPr userDrawn="1"/>
        </p:nvSpPr>
        <p:spPr>
          <a:xfrm rot="5400000">
            <a:off x="0" y="5923831"/>
            <a:ext cx="12192000" cy="1119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B81E81-F00C-4184-82A0-B4118F7CC7DD}"/>
              </a:ext>
            </a:extLst>
          </p:cNvPr>
          <p:cNvCxnSpPr>
            <a:cxnSpLocks/>
          </p:cNvCxnSpPr>
          <p:nvPr userDrawn="1"/>
        </p:nvCxnSpPr>
        <p:spPr>
          <a:xfrm flipH="1">
            <a:off x="5281172" y="-1476184"/>
            <a:ext cx="1234286" cy="12338148"/>
          </a:xfrm>
          <a:prstGeom prst="line">
            <a:avLst/>
          </a:prstGeom>
          <a:ln w="19050">
            <a:solidFill>
              <a:srgbClr val="1E3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C22458D-E9AB-4582-B71D-D744E2F0BB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068" y="1905599"/>
            <a:ext cx="4659104" cy="3736178"/>
          </a:xfrm>
          <a:prstGeom prst="rect">
            <a:avLst/>
          </a:prstGeom>
        </p:spPr>
        <p:txBody>
          <a:bodyPr/>
          <a:lstStyle>
            <a:lvl1pPr>
              <a:buClr>
                <a:srgbClr val="AE1A27"/>
              </a:buClr>
              <a:defRPr sz="2000">
                <a:latin typeface="+mj-lt"/>
              </a:defRPr>
            </a:lvl1pPr>
            <a:lvl2pPr>
              <a:buClr>
                <a:srgbClr val="AE1A27"/>
              </a:buClr>
              <a:defRPr sz="2000">
                <a:latin typeface="+mj-lt"/>
              </a:defRPr>
            </a:lvl2pPr>
            <a:lvl3pPr>
              <a:buClr>
                <a:srgbClr val="AE1A27"/>
              </a:buClr>
              <a:defRPr sz="2000">
                <a:latin typeface="+mj-lt"/>
              </a:defRPr>
            </a:lvl3pPr>
            <a:lvl4pPr>
              <a:buClr>
                <a:srgbClr val="AE1A27"/>
              </a:buClr>
              <a:defRPr sz="2000">
                <a:latin typeface="+mj-lt"/>
              </a:defRPr>
            </a:lvl4pPr>
            <a:lvl5pPr>
              <a:buClr>
                <a:srgbClr val="AE1A27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EF5933C-F4C6-4F34-9F65-78815F931DF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10828" y="1905599"/>
            <a:ext cx="4659104" cy="373617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AE1A27"/>
              </a:buClr>
              <a:buFont typeface="Arial" panose="020B0604020202020204" pitchFamily="34" charset="0"/>
              <a:buChar char="•"/>
              <a:defRPr sz="2000">
                <a:latin typeface="+mj-lt"/>
              </a:defRPr>
            </a:lvl1pPr>
            <a:lvl2pPr marL="800100" indent="-342900">
              <a:buClr>
                <a:srgbClr val="AE1A27"/>
              </a:buClr>
              <a:buFont typeface="Arial" panose="020B0604020202020204" pitchFamily="34" charset="0"/>
              <a:buChar char="•"/>
              <a:defRPr sz="2000">
                <a:latin typeface="+mj-lt"/>
              </a:defRPr>
            </a:lvl2pPr>
            <a:lvl3pPr marL="1257300" indent="-342900">
              <a:buClr>
                <a:srgbClr val="AE1A27"/>
              </a:buClr>
              <a:buFont typeface="Arial" panose="020B0604020202020204" pitchFamily="34" charset="0"/>
              <a:buChar char="•"/>
              <a:defRPr sz="2000">
                <a:latin typeface="+mj-lt"/>
              </a:defRPr>
            </a:lvl3pPr>
            <a:lvl4pPr marL="1714500" indent="-342900">
              <a:buClr>
                <a:srgbClr val="AE1A27"/>
              </a:buClr>
              <a:buFont typeface="Arial" panose="020B0604020202020204" pitchFamily="34" charset="0"/>
              <a:buChar char="•"/>
              <a:defRPr sz="2000">
                <a:latin typeface="+mj-lt"/>
              </a:defRPr>
            </a:lvl4pPr>
            <a:lvl5pPr marL="2171700" indent="-342900">
              <a:buClr>
                <a:srgbClr val="AE1A27"/>
              </a:buClr>
              <a:buFont typeface="Arial" panose="020B0604020202020204" pitchFamily="34" charset="0"/>
              <a:buChar char="•"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D3CA89E-0A6C-44FE-BD48-4120FBE864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068" y="365126"/>
            <a:ext cx="5213467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525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2F0CD7-E88A-4D2B-8AF3-1CEDB133BCD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30197" y="-4318"/>
            <a:ext cx="22286" cy="686231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46B2247-AFEF-4D13-A74A-C98CF8BACEDF}"/>
              </a:ext>
            </a:extLst>
          </p:cNvPr>
          <p:cNvSpPr/>
          <p:nvPr userDrawn="1"/>
        </p:nvSpPr>
        <p:spPr>
          <a:xfrm rot="5400000">
            <a:off x="-3285866" y="3206815"/>
            <a:ext cx="6858003" cy="444369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F58F46A-5564-4B57-984B-0CCA8921B1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9368" y="1960463"/>
            <a:ext cx="4989328" cy="42514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37AE87B-4713-4263-9BE4-15BFE23AAE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43891" y="1960563"/>
            <a:ext cx="5230813" cy="425132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>
              <a:buClr>
                <a:srgbClr val="C00000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6332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2F0CD7-E88A-4D2B-8AF3-1CEDB133BCD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30197" y="-4318"/>
            <a:ext cx="22286" cy="6862318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46B2247-AFEF-4D13-A74A-C98CF8BACEDF}"/>
              </a:ext>
            </a:extLst>
          </p:cNvPr>
          <p:cNvSpPr/>
          <p:nvPr userDrawn="1"/>
        </p:nvSpPr>
        <p:spPr>
          <a:xfrm rot="5400000">
            <a:off x="-3285866" y="3206815"/>
            <a:ext cx="6858003" cy="444369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accent3"/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8093906-DF43-41A4-88C7-53E1F37B92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9368" y="1960463"/>
            <a:ext cx="4989328" cy="42514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B8B4C9D-435B-4350-827D-A29588EE7B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21424" y="1960462"/>
            <a:ext cx="4773168" cy="425142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>
              <a:buClr>
                <a:srgbClr val="C00000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0296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-34065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2811B0-FBC9-4B5E-A241-BC8F69B3DECB}"/>
              </a:ext>
            </a:extLst>
          </p:cNvPr>
          <p:cNvCxnSpPr>
            <a:cxnSpLocks/>
          </p:cNvCxnSpPr>
          <p:nvPr userDrawn="1"/>
        </p:nvCxnSpPr>
        <p:spPr>
          <a:xfrm>
            <a:off x="0" y="1741713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2D96F3-864D-4C9B-A3E2-F2987881404D}"/>
              </a:ext>
            </a:extLst>
          </p:cNvPr>
          <p:cNvCxnSpPr>
            <a:cxnSpLocks/>
          </p:cNvCxnSpPr>
          <p:nvPr userDrawn="1"/>
        </p:nvCxnSpPr>
        <p:spPr>
          <a:xfrm>
            <a:off x="0" y="1584957"/>
            <a:ext cx="12261669" cy="496392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D460C71-2DBB-44CD-9262-D5A86803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B23CA71-920F-4225-9850-7011B611CF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39597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 marL="1828800" indent="0">
              <a:buClr>
                <a:srgbClr val="C00000"/>
              </a:buClr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84265879-B87B-43AE-9A42-C6A56C0CDF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3375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2000">
                <a:latin typeface="+mj-lt"/>
              </a:defRPr>
            </a:lvl1pPr>
            <a:lvl2pPr>
              <a:buClr>
                <a:schemeClr val="bg2"/>
              </a:buClr>
              <a:defRPr sz="2000">
                <a:latin typeface="+mj-lt"/>
              </a:defRPr>
            </a:lvl2pPr>
            <a:lvl3pPr>
              <a:buClr>
                <a:schemeClr val="bg2"/>
              </a:buClr>
              <a:defRPr sz="2000">
                <a:latin typeface="+mj-lt"/>
              </a:defRPr>
            </a:lvl3pPr>
            <a:lvl4pPr>
              <a:buClr>
                <a:schemeClr val="bg2"/>
              </a:buClr>
              <a:defRPr sz="2000">
                <a:latin typeface="+mj-lt"/>
              </a:defRPr>
            </a:lvl4pPr>
            <a:lvl5pPr>
              <a:buClr>
                <a:schemeClr val="bg2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432E0DD-CA24-48C8-9AE0-2D183B8E341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5819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AE1A27"/>
              </a:buClr>
              <a:defRPr sz="2000">
                <a:latin typeface="+mj-lt"/>
              </a:defRPr>
            </a:lvl1pPr>
            <a:lvl2pPr>
              <a:buClr>
                <a:srgbClr val="AE1A27"/>
              </a:buClr>
              <a:defRPr sz="2000">
                <a:latin typeface="+mj-lt"/>
              </a:defRPr>
            </a:lvl2pPr>
            <a:lvl3pPr>
              <a:buClr>
                <a:srgbClr val="AE1A27"/>
              </a:buClr>
              <a:defRPr sz="2000">
                <a:latin typeface="+mj-lt"/>
              </a:defRPr>
            </a:lvl3pPr>
            <a:lvl4pPr>
              <a:buClr>
                <a:srgbClr val="AE1A27"/>
              </a:buClr>
              <a:defRPr sz="2000">
                <a:latin typeface="+mj-lt"/>
              </a:defRPr>
            </a:lvl4pPr>
            <a:lvl5pPr>
              <a:buClr>
                <a:srgbClr val="AE1A27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91827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Boxes w/ Divider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EB2A90-04B9-4F9F-BD73-B2CBCB0A9CBB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2974542" y="4071041"/>
            <a:ext cx="24384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E23807-F214-48D3-AE27-FD6E67101F62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6788320" y="4071041"/>
            <a:ext cx="24384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B23CA71-920F-4225-9850-7011B611CF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39597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 marL="1828800" indent="0">
              <a:buClr>
                <a:srgbClr val="C00000"/>
              </a:buClr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84265879-B87B-43AE-9A42-C6A56C0CDF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3375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2000">
                <a:latin typeface="+mj-lt"/>
              </a:defRPr>
            </a:lvl1pPr>
            <a:lvl2pPr>
              <a:buClr>
                <a:schemeClr val="bg2"/>
              </a:buClr>
              <a:defRPr sz="2000">
                <a:latin typeface="+mj-lt"/>
              </a:defRPr>
            </a:lvl2pPr>
            <a:lvl3pPr>
              <a:buClr>
                <a:schemeClr val="bg2"/>
              </a:buClr>
              <a:defRPr sz="2000">
                <a:latin typeface="+mj-lt"/>
              </a:defRPr>
            </a:lvl3pPr>
            <a:lvl4pPr>
              <a:buClr>
                <a:schemeClr val="bg2"/>
              </a:buClr>
              <a:defRPr sz="2000">
                <a:latin typeface="+mj-lt"/>
              </a:defRPr>
            </a:lvl4pPr>
            <a:lvl5pPr>
              <a:buClr>
                <a:schemeClr val="bg2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5432E0DD-CA24-48C8-9AE0-2D183B8E341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5819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AE1A27"/>
              </a:buClr>
              <a:defRPr sz="2000">
                <a:latin typeface="+mj-lt"/>
              </a:defRPr>
            </a:lvl1pPr>
            <a:lvl2pPr>
              <a:buClr>
                <a:srgbClr val="AE1A27"/>
              </a:buClr>
              <a:defRPr sz="2000">
                <a:latin typeface="+mj-lt"/>
              </a:defRPr>
            </a:lvl2pPr>
            <a:lvl3pPr>
              <a:buClr>
                <a:srgbClr val="AE1A27"/>
              </a:buClr>
              <a:defRPr sz="2000">
                <a:latin typeface="+mj-lt"/>
              </a:defRPr>
            </a:lvl3pPr>
            <a:lvl4pPr>
              <a:buClr>
                <a:srgbClr val="AE1A27"/>
              </a:buClr>
              <a:defRPr sz="2000">
                <a:latin typeface="+mj-lt"/>
              </a:defRPr>
            </a:lvl4pPr>
            <a:lvl5pPr>
              <a:buClr>
                <a:srgbClr val="AE1A27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57029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Boxes w/ Divider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EB2A90-04B9-4F9F-BD73-B2CBCB0A9CBB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2974542" y="4071041"/>
            <a:ext cx="2438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E23807-F214-48D3-AE27-FD6E67101F62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6788320" y="4071041"/>
            <a:ext cx="2438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B23CA71-920F-4225-9850-7011B611CF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39597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 marL="1828800" indent="0">
              <a:buClr>
                <a:srgbClr val="C00000"/>
              </a:buClr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84265879-B87B-43AE-9A42-C6A56C0CDF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3375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2000">
                <a:latin typeface="+mj-lt"/>
              </a:defRPr>
            </a:lvl1pPr>
            <a:lvl2pPr>
              <a:buClr>
                <a:schemeClr val="bg2"/>
              </a:buClr>
              <a:defRPr sz="2000">
                <a:latin typeface="+mj-lt"/>
              </a:defRPr>
            </a:lvl2pPr>
            <a:lvl3pPr>
              <a:buClr>
                <a:schemeClr val="bg2"/>
              </a:buClr>
              <a:defRPr sz="2000">
                <a:latin typeface="+mj-lt"/>
              </a:defRPr>
            </a:lvl3pPr>
            <a:lvl4pPr>
              <a:buClr>
                <a:schemeClr val="bg2"/>
              </a:buClr>
              <a:defRPr sz="2000">
                <a:latin typeface="+mj-lt"/>
              </a:defRPr>
            </a:lvl4pPr>
            <a:lvl5pPr>
              <a:buClr>
                <a:schemeClr val="bg2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432E0DD-CA24-48C8-9AE0-2D183B8E341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5819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AE1A27"/>
              </a:buClr>
              <a:defRPr sz="2000">
                <a:latin typeface="+mj-lt"/>
              </a:defRPr>
            </a:lvl1pPr>
            <a:lvl2pPr>
              <a:buClr>
                <a:srgbClr val="AE1A27"/>
              </a:buClr>
              <a:defRPr sz="2000">
                <a:latin typeface="+mj-lt"/>
              </a:defRPr>
            </a:lvl2pPr>
            <a:lvl3pPr>
              <a:buClr>
                <a:srgbClr val="AE1A27"/>
              </a:buClr>
              <a:defRPr sz="2000">
                <a:latin typeface="+mj-lt"/>
              </a:defRPr>
            </a:lvl3pPr>
            <a:lvl4pPr>
              <a:buClr>
                <a:srgbClr val="AE1A27"/>
              </a:buClr>
              <a:defRPr sz="2000">
                <a:latin typeface="+mj-lt"/>
              </a:defRPr>
            </a:lvl4pPr>
            <a:lvl5pPr>
              <a:buClr>
                <a:srgbClr val="AE1A27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20251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Boxes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-34065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2811B0-FBC9-4B5E-A241-BC8F69B3DECB}"/>
              </a:ext>
            </a:extLst>
          </p:cNvPr>
          <p:cNvCxnSpPr>
            <a:cxnSpLocks/>
          </p:cNvCxnSpPr>
          <p:nvPr userDrawn="1"/>
        </p:nvCxnSpPr>
        <p:spPr>
          <a:xfrm>
            <a:off x="0" y="1741713"/>
            <a:ext cx="121920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2D96F3-864D-4C9B-A3E2-F2987881404D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584957"/>
            <a:ext cx="12261669" cy="496392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3CA71-920F-4225-9850-7011B611CF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39597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 marL="1828800" indent="0">
              <a:buClr>
                <a:srgbClr val="C00000"/>
              </a:buClr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4265879-B87B-43AE-9A42-C6A56C0CDF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3375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2000">
                <a:latin typeface="+mj-lt"/>
              </a:defRPr>
            </a:lvl1pPr>
            <a:lvl2pPr>
              <a:buClr>
                <a:schemeClr val="bg2"/>
              </a:buClr>
              <a:defRPr sz="2000">
                <a:latin typeface="+mj-lt"/>
              </a:defRPr>
            </a:lvl2pPr>
            <a:lvl3pPr>
              <a:buClr>
                <a:schemeClr val="bg2"/>
              </a:buClr>
              <a:defRPr sz="2000">
                <a:latin typeface="+mj-lt"/>
              </a:defRPr>
            </a:lvl3pPr>
            <a:lvl4pPr>
              <a:buClr>
                <a:schemeClr val="bg2"/>
              </a:buClr>
              <a:defRPr sz="2000">
                <a:latin typeface="+mj-lt"/>
              </a:defRPr>
            </a:lvl4pPr>
            <a:lvl5pPr>
              <a:buClr>
                <a:schemeClr val="bg2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432E0DD-CA24-48C8-9AE0-2D183B8E341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5819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AE1A27"/>
              </a:buClr>
              <a:defRPr sz="2000">
                <a:latin typeface="+mj-lt"/>
              </a:defRPr>
            </a:lvl1pPr>
            <a:lvl2pPr>
              <a:buClr>
                <a:srgbClr val="AE1A27"/>
              </a:buClr>
              <a:defRPr sz="2000">
                <a:latin typeface="+mj-lt"/>
              </a:defRPr>
            </a:lvl2pPr>
            <a:lvl3pPr>
              <a:buClr>
                <a:srgbClr val="AE1A27"/>
              </a:buClr>
              <a:defRPr sz="2000">
                <a:latin typeface="+mj-lt"/>
              </a:defRPr>
            </a:lvl3pPr>
            <a:lvl4pPr>
              <a:buClr>
                <a:srgbClr val="AE1A27"/>
              </a:buClr>
              <a:defRPr sz="2000">
                <a:latin typeface="+mj-lt"/>
              </a:defRPr>
            </a:lvl4pPr>
            <a:lvl5pPr>
              <a:buClr>
                <a:srgbClr val="AE1A27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33935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loyee 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45E637B-8851-41C8-A5B4-84AF4F70E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99755"/>
            <a:ext cx="12192001" cy="69494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4EC4D6-B98B-4D72-8845-54C3C32C3619}"/>
              </a:ext>
            </a:extLst>
          </p:cNvPr>
          <p:cNvSpPr/>
          <p:nvPr userDrawn="1"/>
        </p:nvSpPr>
        <p:spPr>
          <a:xfrm>
            <a:off x="10040" y="-99756"/>
            <a:ext cx="12192001" cy="6949443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45000">
                <a:schemeClr val="bg2">
                  <a:lumMod val="100000"/>
                  <a:alpha val="65000"/>
                </a:schemeClr>
              </a:gs>
              <a:gs pos="93000">
                <a:schemeClr val="accent3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7F08CDD-8B55-44A5-A752-6898138F8F1B}"/>
              </a:ext>
            </a:extLst>
          </p:cNvPr>
          <p:cNvSpPr/>
          <p:nvPr userDrawn="1"/>
        </p:nvSpPr>
        <p:spPr>
          <a:xfrm>
            <a:off x="5382741" y="2560090"/>
            <a:ext cx="723300" cy="723300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38B923-B4CF-4196-B96C-6FF8C03ACF51}"/>
              </a:ext>
            </a:extLst>
          </p:cNvPr>
          <p:cNvSpPr txBox="1"/>
          <p:nvPr userDrawn="1"/>
        </p:nvSpPr>
        <p:spPr>
          <a:xfrm>
            <a:off x="6313819" y="2737074"/>
            <a:ext cx="7182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100" cap="all" spc="90" baseline="0">
                <a:solidFill>
                  <a:schemeClr val="bg1"/>
                </a:solidFill>
                <a:latin typeface="+mj-lt"/>
              </a:rPr>
              <a:t>1800 Perimeter Park Morrisville, NC 27560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9AF443A-99BE-4275-BB76-E9FFBE04E072}"/>
              </a:ext>
            </a:extLst>
          </p:cNvPr>
          <p:cNvSpPr/>
          <p:nvPr userDrawn="1"/>
        </p:nvSpPr>
        <p:spPr>
          <a:xfrm>
            <a:off x="5382741" y="4306840"/>
            <a:ext cx="723300" cy="723300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974C5F-F32E-4325-B946-685AF7D3B447}"/>
              </a:ext>
            </a:extLst>
          </p:cNvPr>
          <p:cNvSpPr txBox="1"/>
          <p:nvPr userDrawn="1"/>
        </p:nvSpPr>
        <p:spPr>
          <a:xfrm>
            <a:off x="6313819" y="4483824"/>
            <a:ext cx="544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100" cap="all" spc="90" baseline="0">
                <a:solidFill>
                  <a:schemeClr val="bg1"/>
                </a:solidFill>
                <a:latin typeface="+mj-lt"/>
              </a:rPr>
              <a:t>www.fastlaneus.com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1393364-382A-469D-9527-B65FDC64A5F6}"/>
              </a:ext>
            </a:extLst>
          </p:cNvPr>
          <p:cNvSpPr/>
          <p:nvPr userDrawn="1"/>
        </p:nvSpPr>
        <p:spPr>
          <a:xfrm>
            <a:off x="5382741" y="5180215"/>
            <a:ext cx="723300" cy="723300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B572F0-A820-4A28-844C-9A43EC339EAD}"/>
              </a:ext>
            </a:extLst>
          </p:cNvPr>
          <p:cNvSpPr/>
          <p:nvPr userDrawn="1"/>
        </p:nvSpPr>
        <p:spPr>
          <a:xfrm>
            <a:off x="5382741" y="3433465"/>
            <a:ext cx="723300" cy="723300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Graphic 26" descr="Marker">
            <a:extLst>
              <a:ext uri="{FF2B5EF4-FFF2-40B4-BE49-F238E27FC236}">
                <a16:creationId xmlns:a16="http://schemas.microsoft.com/office/drawing/2014/main" id="{F1B06A83-FA15-4366-B87F-AFF70E682C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47014" y="2624363"/>
            <a:ext cx="594754" cy="594754"/>
          </a:xfrm>
          <a:prstGeom prst="rect">
            <a:avLst/>
          </a:prstGeom>
        </p:spPr>
      </p:pic>
      <p:pic>
        <p:nvPicPr>
          <p:cNvPr id="29" name="Graphic 28" descr="Envelope">
            <a:extLst>
              <a:ext uri="{FF2B5EF4-FFF2-40B4-BE49-F238E27FC236}">
                <a16:creationId xmlns:a16="http://schemas.microsoft.com/office/drawing/2014/main" id="{4913B072-98D4-400F-928C-175CC85566B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67281" y="3518005"/>
            <a:ext cx="554221" cy="554221"/>
          </a:xfrm>
          <a:prstGeom prst="rect">
            <a:avLst/>
          </a:prstGeom>
        </p:spPr>
      </p:pic>
      <p:pic>
        <p:nvPicPr>
          <p:cNvPr id="31" name="Graphic 30" descr="Receiver">
            <a:extLst>
              <a:ext uri="{FF2B5EF4-FFF2-40B4-BE49-F238E27FC236}">
                <a16:creationId xmlns:a16="http://schemas.microsoft.com/office/drawing/2014/main" id="{26A2A61D-A038-414E-BE27-A2EE6702BA1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95508" y="5292982"/>
            <a:ext cx="497767" cy="497767"/>
          </a:xfrm>
          <a:prstGeom prst="rect">
            <a:avLst/>
          </a:prstGeom>
        </p:spPr>
      </p:pic>
      <p:pic>
        <p:nvPicPr>
          <p:cNvPr id="33" name="Graphic 32" descr="World">
            <a:extLst>
              <a:ext uri="{FF2B5EF4-FFF2-40B4-BE49-F238E27FC236}">
                <a16:creationId xmlns:a16="http://schemas.microsoft.com/office/drawing/2014/main" id="{65E9E7F2-902D-4198-8B2A-791054EF2D9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51716" y="4375815"/>
            <a:ext cx="585350" cy="58535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C5FFB17-6E9F-4E48-94D4-1FE17B43C8C5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111" y="350735"/>
            <a:ext cx="1635653" cy="246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486" y="183666"/>
            <a:ext cx="10515600" cy="7722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636486" y="1039093"/>
            <a:ext cx="5400580" cy="500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6426457" y="3610171"/>
            <a:ext cx="5445125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6426456" y="5356921"/>
            <a:ext cx="5445125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9237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+ Discussion / 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45E637B-8851-41C8-A5B4-84AF4F70E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99755"/>
            <a:ext cx="12192001" cy="69494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4EC4D6-B98B-4D72-8845-54C3C32C3619}"/>
              </a:ext>
            </a:extLst>
          </p:cNvPr>
          <p:cNvSpPr/>
          <p:nvPr userDrawn="1"/>
        </p:nvSpPr>
        <p:spPr>
          <a:xfrm>
            <a:off x="-1" y="-91443"/>
            <a:ext cx="12192001" cy="6949443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45000">
                <a:schemeClr val="bg2">
                  <a:lumMod val="100000"/>
                  <a:alpha val="65000"/>
                </a:schemeClr>
              </a:gs>
              <a:gs pos="93000">
                <a:schemeClr val="accent3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4B100C-65C1-4416-BE4E-86846E6BF131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8608CF-BD80-446C-90AC-954E32A16235}"/>
              </a:ext>
            </a:extLst>
          </p:cNvPr>
          <p:cNvSpPr txBox="1"/>
          <p:nvPr userDrawn="1"/>
        </p:nvSpPr>
        <p:spPr>
          <a:xfrm>
            <a:off x="1034877" y="841224"/>
            <a:ext cx="4330645" cy="1778382"/>
          </a:xfrm>
          <a:prstGeom prst="rect">
            <a:avLst/>
          </a:prstGeom>
          <a:noFill/>
        </p:spPr>
        <p:txBody>
          <a:bodyPr wrap="square" t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Questions &amp;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discussion</a:t>
            </a:r>
          </a:p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56BDF2-C2D7-4CF0-A525-12FB95FDE399}"/>
              </a:ext>
            </a:extLst>
          </p:cNvPr>
          <p:cNvSpPr txBox="1"/>
          <p:nvPr userDrawn="1"/>
        </p:nvSpPr>
        <p:spPr>
          <a:xfrm>
            <a:off x="8233898" y="4297108"/>
            <a:ext cx="4330645" cy="1778382"/>
          </a:xfrm>
          <a:prstGeom prst="rect">
            <a:avLst/>
          </a:prstGeom>
          <a:noFill/>
        </p:spPr>
        <p:txBody>
          <a:bodyPr wrap="square" t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Next steps</a:t>
            </a:r>
          </a:p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111" y="350735"/>
            <a:ext cx="1635653" cy="2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0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ic Section/Title Page with r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146541B-59E7-4AA1-8E92-B95782CBA7B8}"/>
              </a:ext>
            </a:extLst>
          </p:cNvPr>
          <p:cNvSpPr/>
          <p:nvPr userDrawn="1"/>
        </p:nvSpPr>
        <p:spPr>
          <a:xfrm>
            <a:off x="0" y="-99754"/>
            <a:ext cx="12192000" cy="7040881"/>
          </a:xfrm>
          <a:prstGeom prst="rect">
            <a:avLst/>
          </a:prstGeom>
          <a:gradFill flip="none" rotWithShape="1">
            <a:gsLst>
              <a:gs pos="14000">
                <a:schemeClr val="accent3"/>
              </a:gs>
              <a:gs pos="98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DF7D1353-C86E-4C05-A3F2-525E04E900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7803" y="2516726"/>
            <a:ext cx="8096394" cy="1305466"/>
          </a:xfrm>
          <a:prstGeom prst="rect">
            <a:avLst/>
          </a:prstGeom>
        </p:spPr>
        <p:txBody>
          <a:bodyPr lIns="91440" tIns="0" rIns="91440" bIns="0" anchor="ctr" anchorCtr="0">
            <a:noAutofit/>
          </a:bodyPr>
          <a:lstStyle>
            <a:lvl1pPr marL="0" indent="0" algn="ctr">
              <a:buFontTx/>
              <a:buNone/>
              <a:defRPr sz="4400" cap="all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CAACF5-8CEC-44A2-8839-AB0593CB4110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7B0CDFD-E899-4AFD-9B4F-639EBDE7D6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47803" y="3822192"/>
            <a:ext cx="8096394" cy="906734"/>
          </a:xfrm>
          <a:prstGeom prst="rect">
            <a:avLst/>
          </a:prstGeom>
        </p:spPr>
        <p:txBody>
          <a:bodyPr lIns="91440" tIns="0" rIns="91440" bIns="0" anchor="ctr" anchorCtr="0">
            <a:noAutofit/>
          </a:bodyPr>
          <a:lstStyle>
            <a:lvl1pPr marL="0" indent="0" algn="ctr">
              <a:buFontTx/>
              <a:buNone/>
              <a:defRPr sz="240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111" y="350735"/>
            <a:ext cx="1635653" cy="2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26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600364" y="2475345"/>
            <a:ext cx="10972800" cy="2091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6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/>
              <a:t>QUESTIONS?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317" y="4910635"/>
            <a:ext cx="3392894" cy="51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95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600364" y="2475345"/>
            <a:ext cx="10972800" cy="2091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6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/>
              <a:t>THANK YOU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317" y="4910635"/>
            <a:ext cx="3392894" cy="51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77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ing Moving Gradient -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ilent Track to Trigger Animation">
            <a:hlinkClick r:id="" action="ppaction://media"/>
            <a:extLst>
              <a:ext uri="{FF2B5EF4-FFF2-40B4-BE49-F238E27FC236}">
                <a16:creationId xmlns:a16="http://schemas.microsoft.com/office/drawing/2014/main" id="{69BD2BE3-DAC5-48AA-A4CF-A90064080F80}"/>
              </a:ext>
            </a:extLst>
          </p:cNvPr>
          <p:cNvPicPr>
            <a:picLocks noChangeAspect="1"/>
          </p:cNvPicPr>
          <p:nvPr userDrawn="1">
            <a:audioFile r:link="rId1"/>
            <p:extLst>
              <p:ext uri="{DAA4B4D4-6D71-4841-9C94-3DE7FCFB9230}">
                <p14:media xmlns:p14="http://schemas.microsoft.com/office/powerpoint/2010/main" r:embed="rId2">
                  <p14:trim end="823.365"/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6782" y="6355081"/>
            <a:ext cx="609600" cy="609600"/>
          </a:xfrm>
          <a:prstGeom prst="rect">
            <a:avLst/>
          </a:prstGeom>
        </p:spPr>
      </p:pic>
      <p:sp>
        <p:nvSpPr>
          <p:cNvPr id="38" name="middle dark">
            <a:extLst>
              <a:ext uri="{FF2B5EF4-FFF2-40B4-BE49-F238E27FC236}">
                <a16:creationId xmlns:a16="http://schemas.microsoft.com/office/drawing/2014/main" id="{517CB609-4ECB-4C50-961A-8AFE856D09F3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99000">
                <a:schemeClr val="bg2"/>
              </a:gs>
              <a:gs pos="0">
                <a:schemeClr val="bg2">
                  <a:lumMod val="100000"/>
                </a:schemeClr>
              </a:gs>
              <a:gs pos="48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bottom right dark">
            <a:extLst>
              <a:ext uri="{FF2B5EF4-FFF2-40B4-BE49-F238E27FC236}">
                <a16:creationId xmlns:a16="http://schemas.microsoft.com/office/drawing/2014/main" id="{37A74D59-9BF1-41F0-9A30-C6F6CAF9E812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14000">
                <a:schemeClr val="bg2">
                  <a:lumMod val="100000"/>
                </a:schemeClr>
              </a:gs>
              <a:gs pos="98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top left dark">
            <a:extLst>
              <a:ext uri="{FF2B5EF4-FFF2-40B4-BE49-F238E27FC236}">
                <a16:creationId xmlns:a16="http://schemas.microsoft.com/office/drawing/2014/main" id="{42386A45-73FD-4537-B477-A3BF55D64980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14000">
                <a:schemeClr val="bg2">
                  <a:lumMod val="100000"/>
                </a:schemeClr>
              </a:gs>
              <a:gs pos="98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bottom right dark">
            <a:extLst>
              <a:ext uri="{FF2B5EF4-FFF2-40B4-BE49-F238E27FC236}">
                <a16:creationId xmlns:a16="http://schemas.microsoft.com/office/drawing/2014/main" id="{15C5F95A-3571-4005-8F38-074F065F4E20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14000">
                <a:schemeClr val="bg2">
                  <a:lumMod val="100000"/>
                </a:schemeClr>
              </a:gs>
              <a:gs pos="98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mall Red Line">
            <a:extLst>
              <a:ext uri="{FF2B5EF4-FFF2-40B4-BE49-F238E27FC236}">
                <a16:creationId xmlns:a16="http://schemas.microsoft.com/office/drawing/2014/main" id="{A5DCE20F-D90C-4A35-808E-3AF205D0DD7E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418F29-4BE8-43C1-A8E1-FBC53B9D788F}"/>
              </a:ext>
            </a:extLst>
          </p:cNvPr>
          <p:cNvSpPr txBox="1"/>
          <p:nvPr userDrawn="1"/>
        </p:nvSpPr>
        <p:spPr>
          <a:xfrm>
            <a:off x="1920291" y="3044280"/>
            <a:ext cx="8351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Thank you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111" y="350735"/>
            <a:ext cx="1635653" cy="2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6826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  <p:seq concurrent="1" nextAc="seek">
                  <p:cTn id="8" restart="whenNotActive" fill="hold" evtFilter="cancelBubble" nodeType="interactiveSeq">
                    <p:stCondLst>
                      <p:cond evt="onMediaBookmark" delay="0">
                        <p:tgtEl>
                          <p14:bmkTgt spid="41" bmkName="Bookmar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22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0" presetClass="exit" presetSubtype="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3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2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41" bmkName="Bookmark 1"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35" grpId="0" animBg="1"/>
          <p:bldP spid="35" grpId="1" animBg="1"/>
          <p:bldP spid="43" grpId="0" animBg="1"/>
          <p:bldP spid="4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6826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ctrTitle" hasCustomPrompt="1"/>
          </p:nvPr>
        </p:nvSpPr>
        <p:spPr>
          <a:xfrm>
            <a:off x="557297" y="2168305"/>
            <a:ext cx="10877212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>
                <a:solidFill>
                  <a:srgbClr val="B125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820" y="6280565"/>
            <a:ext cx="2642359" cy="397696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12811B0-FBC9-4B5E-A241-BC8F69B3DECB}"/>
              </a:ext>
            </a:extLst>
          </p:cNvPr>
          <p:cNvCxnSpPr>
            <a:cxnSpLocks/>
          </p:cNvCxnSpPr>
          <p:nvPr userDrawn="1"/>
        </p:nvCxnSpPr>
        <p:spPr>
          <a:xfrm>
            <a:off x="-69669" y="3546890"/>
            <a:ext cx="12192000" cy="0"/>
          </a:xfrm>
          <a:prstGeom prst="line">
            <a:avLst/>
          </a:prstGeom>
          <a:ln w="38100">
            <a:solidFill>
              <a:srgbClr val="AE1A2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2D96F3-864D-4C9B-A3E2-F2987881404D}"/>
              </a:ext>
            </a:extLst>
          </p:cNvPr>
          <p:cNvCxnSpPr>
            <a:cxnSpLocks/>
          </p:cNvCxnSpPr>
          <p:nvPr userDrawn="1"/>
        </p:nvCxnSpPr>
        <p:spPr>
          <a:xfrm flipV="1">
            <a:off x="-69669" y="3390134"/>
            <a:ext cx="12261669" cy="496392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9963150" y="6375400"/>
            <a:ext cx="2508250" cy="55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7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-34065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15AC82-4F5C-4E78-AD58-3D202B7D2E85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2B30A78-1E71-4792-B4FF-28F020633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5"/>
            <a:ext cx="9137074" cy="947651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365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0DC8E3B0-0850-4063-B52A-AC91C2EF3952}"/>
              </a:ext>
            </a:extLst>
          </p:cNvPr>
          <p:cNvSpPr/>
          <p:nvPr userDrawn="1"/>
        </p:nvSpPr>
        <p:spPr>
          <a:xfrm>
            <a:off x="-4261676" y="-638175"/>
            <a:ext cx="9029700" cy="9029700"/>
          </a:xfrm>
          <a:prstGeom prst="ellipse">
            <a:avLst/>
          </a:prstGeom>
          <a:noFill/>
          <a:ln w="76200">
            <a:solidFill>
              <a:srgbClr val="1E3B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655842"/>
            <a:ext cx="8552652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9C55236-1C67-4A0F-8A1F-97CFAAE2D7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27663" y="2286000"/>
            <a:ext cx="6176962" cy="3865563"/>
          </a:xfrm>
          <a:prstGeom prst="rect">
            <a:avLst/>
          </a:prstGeom>
        </p:spPr>
        <p:txBody>
          <a:bodyPr anchor="ctr" anchorCtr="0"/>
          <a:lstStyle>
            <a:lvl1pPr marL="0" indent="0">
              <a:buClr>
                <a:srgbClr val="AE1A27"/>
              </a:buClr>
              <a:buFont typeface="Arial" panose="020B0604020202020204" pitchFamily="34" charset="0"/>
              <a:buNone/>
              <a:defRPr sz="2000">
                <a:latin typeface="+mj-lt"/>
              </a:defRPr>
            </a:lvl1pPr>
            <a:lvl2pPr marL="685800" indent="-228600">
              <a:buClr>
                <a:srgbClr val="AE1A27"/>
              </a:buClr>
              <a:buFont typeface="Arial" panose="020B0604020202020204" pitchFamily="34" charset="0"/>
              <a:buChar char="•"/>
              <a:defRPr sz="2000">
                <a:latin typeface="+mj-lt"/>
              </a:defRPr>
            </a:lvl2pPr>
            <a:lvl3pPr marL="1143000" indent="-228600">
              <a:buClr>
                <a:srgbClr val="AE1A27"/>
              </a:buClr>
              <a:buFont typeface="Arial" panose="020B0604020202020204" pitchFamily="34" charset="0"/>
              <a:buChar char="•"/>
              <a:defRPr sz="1800">
                <a:latin typeface="+mj-lt"/>
              </a:defRPr>
            </a:lvl3pPr>
            <a:lvl4pPr marL="1600200" indent="-228600">
              <a:buClr>
                <a:srgbClr val="AE1A27"/>
              </a:buClr>
              <a:buFont typeface="Arial" panose="020B0604020202020204" pitchFamily="34" charset="0"/>
              <a:buChar char="•"/>
              <a:defRPr sz="1600">
                <a:latin typeface="+mj-lt"/>
              </a:defRPr>
            </a:lvl4pPr>
            <a:lvl5pPr marL="2057400" indent="-228600">
              <a:buClr>
                <a:srgbClr val="AE1A27"/>
              </a:buClr>
              <a:buFont typeface="Arial" panose="020B0604020202020204" pitchFamily="34" charset="0"/>
              <a:buChar char="•"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437EB84-F167-4B2F-B928-9F6738D1C6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00" y="1044721"/>
            <a:ext cx="6811963" cy="6175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400" b="0" cap="all" baseline="0">
                <a:solidFill>
                  <a:srgbClr val="AE1A27"/>
                </a:solidFill>
                <a:latin typeface="+mj-lt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2pPr>
            <a:lvl3pPr marL="914400" indent="0"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1371600" indent="0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828800" indent="0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D5AFEFD-E39B-44AB-A080-ACF272DFF1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2505456"/>
            <a:ext cx="3035173" cy="320711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97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Conten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040D52E-EDB6-4183-9567-6710CA684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093C64-7DF3-4DC0-98C1-C36A2E6CAA11}"/>
              </a:ext>
            </a:extLst>
          </p:cNvPr>
          <p:cNvSpPr/>
          <p:nvPr userDrawn="1"/>
        </p:nvSpPr>
        <p:spPr>
          <a:xfrm>
            <a:off x="0" y="6192412"/>
            <a:ext cx="12192000" cy="66558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66FA47C-CE62-453B-A12D-81C0B53929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068" y="1905599"/>
            <a:ext cx="10972524" cy="373617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4C50D533-3EDF-4D82-8BE7-695291020032}"/>
              </a:ext>
            </a:extLst>
          </p:cNvPr>
          <p:cNvSpPr txBox="1">
            <a:spLocks/>
          </p:cNvSpPr>
          <p:nvPr userDrawn="1"/>
        </p:nvSpPr>
        <p:spPr>
          <a:xfrm>
            <a:off x="9910618" y="6427631"/>
            <a:ext cx="2124256" cy="3102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900" cap="all" spc="9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© Fast Lane 2023</a:t>
            </a:r>
            <a:r>
              <a:rPr lang="en-US" sz="1200" baseline="0">
                <a:solidFill>
                  <a:schemeClr val="bg1"/>
                </a:solidFill>
              </a:rPr>
              <a:t> | </a:t>
            </a:r>
            <a:fld id="{109E8D6B-3006-4030-BD15-7F7ABB6B40D2}" type="slidenum">
              <a:rPr lang="en-US" sz="1200" baseline="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36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Content Bo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3311F7-E6A4-4431-9C20-EA26428696E5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040D52E-EDB6-4183-9567-6710CA684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093C64-7DF3-4DC0-98C1-C36A2E6CAA11}"/>
              </a:ext>
            </a:extLst>
          </p:cNvPr>
          <p:cNvSpPr/>
          <p:nvPr userDrawn="1"/>
        </p:nvSpPr>
        <p:spPr>
          <a:xfrm>
            <a:off x="0" y="6192412"/>
            <a:ext cx="12192000" cy="665588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accent5"/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FECAEB1-EBDC-419E-8ADB-95A02BD8CDD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068" y="1905599"/>
            <a:ext cx="10972524" cy="373617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4C50D533-3EDF-4D82-8BE7-695291020032}"/>
              </a:ext>
            </a:extLst>
          </p:cNvPr>
          <p:cNvSpPr txBox="1">
            <a:spLocks/>
          </p:cNvSpPr>
          <p:nvPr userDrawn="1"/>
        </p:nvSpPr>
        <p:spPr>
          <a:xfrm>
            <a:off x="9910618" y="6427631"/>
            <a:ext cx="2124256" cy="3102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900" cap="all" spc="9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© Fast Lane 2023</a:t>
            </a:r>
            <a:r>
              <a:rPr lang="en-US" sz="1200" baseline="0">
                <a:solidFill>
                  <a:schemeClr val="bg1"/>
                </a:solidFill>
              </a:rPr>
              <a:t> | </a:t>
            </a:r>
            <a:fld id="{109E8D6B-3006-4030-BD15-7F7ABB6B40D2}" type="slidenum">
              <a:rPr lang="en-US" sz="1200" baseline="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arge Content Box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53704A-3E24-4B18-8A9F-CB8024DDC3E3}"/>
              </a:ext>
            </a:extLst>
          </p:cNvPr>
          <p:cNvSpPr/>
          <p:nvPr userDrawn="1"/>
        </p:nvSpPr>
        <p:spPr>
          <a:xfrm>
            <a:off x="0" y="6090091"/>
            <a:ext cx="12192000" cy="1119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B81E81-F00C-4184-82A0-B4118F7CC7DD}"/>
              </a:ext>
            </a:extLst>
          </p:cNvPr>
          <p:cNvCxnSpPr>
            <a:cxnSpLocks/>
          </p:cNvCxnSpPr>
          <p:nvPr userDrawn="1"/>
        </p:nvCxnSpPr>
        <p:spPr>
          <a:xfrm>
            <a:off x="0" y="5922142"/>
            <a:ext cx="12277493" cy="505417"/>
          </a:xfrm>
          <a:prstGeom prst="line">
            <a:avLst/>
          </a:prstGeom>
          <a:ln w="19050">
            <a:solidFill>
              <a:srgbClr val="1E3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E6461701-1AB7-47D9-BA0A-8A30E6C1DF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068" y="1918938"/>
            <a:ext cx="10974845" cy="3777703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>
              <a:buClr>
                <a:srgbClr val="C00000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154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arge Content Box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53704A-3E24-4B18-8A9F-CB8024DDC3E3}"/>
              </a:ext>
            </a:extLst>
          </p:cNvPr>
          <p:cNvSpPr/>
          <p:nvPr userDrawn="1"/>
        </p:nvSpPr>
        <p:spPr>
          <a:xfrm>
            <a:off x="0" y="6090091"/>
            <a:ext cx="12192000" cy="1119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B81E81-F00C-4184-82A0-B4118F7CC7DD}"/>
              </a:ext>
            </a:extLst>
          </p:cNvPr>
          <p:cNvCxnSpPr>
            <a:cxnSpLocks/>
          </p:cNvCxnSpPr>
          <p:nvPr userDrawn="1"/>
        </p:nvCxnSpPr>
        <p:spPr>
          <a:xfrm>
            <a:off x="0" y="5922142"/>
            <a:ext cx="12277493" cy="505417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6461701-1AB7-47D9-BA0A-8A30E6C1DF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068" y="1918938"/>
            <a:ext cx="10974845" cy="3777703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>
              <a:buClr>
                <a:srgbClr val="C00000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120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5FFB17-6E9F-4E48-94D4-1FE17B43C8C5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AE1A27"/>
              </a:solidFill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C50D533-3EDF-4D82-8BE7-695291020032}"/>
              </a:ext>
            </a:extLst>
          </p:cNvPr>
          <p:cNvSpPr txBox="1">
            <a:spLocks/>
          </p:cNvSpPr>
          <p:nvPr userDrawn="1"/>
        </p:nvSpPr>
        <p:spPr>
          <a:xfrm>
            <a:off x="9910618" y="6427631"/>
            <a:ext cx="2124256" cy="3102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900" cap="all" spc="9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© Fast Lane 2023</a:t>
            </a:r>
            <a:r>
              <a:rPr lang="en-US" sz="1200" baseline="0"/>
              <a:t> | </a:t>
            </a:r>
            <a:fld id="{109E8D6B-3006-4030-BD15-7F7ABB6B40D2}" type="slidenum">
              <a:rPr lang="en-US" sz="1200" baseline="0" smtClean="0"/>
              <a:t>‹#›</a:t>
            </a:fld>
            <a:endParaRPr lang="en-US" sz="12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111" y="350735"/>
            <a:ext cx="1635653" cy="2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0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726" r:id="rId2"/>
    <p:sldLayoutId id="2147483749" r:id="rId3"/>
    <p:sldLayoutId id="2147483650" r:id="rId4"/>
    <p:sldLayoutId id="2147483750" r:id="rId5"/>
    <p:sldLayoutId id="2147483707" r:id="rId6"/>
    <p:sldLayoutId id="2147483714" r:id="rId7"/>
    <p:sldLayoutId id="2147483712" r:id="rId8"/>
    <p:sldLayoutId id="2147483716" r:id="rId9"/>
    <p:sldLayoutId id="2147483713" r:id="rId10"/>
    <p:sldLayoutId id="2147483741" r:id="rId11"/>
    <p:sldLayoutId id="2147483721" r:id="rId12"/>
    <p:sldLayoutId id="2147483722" r:id="rId13"/>
    <p:sldLayoutId id="2147483719" r:id="rId14"/>
    <p:sldLayoutId id="2147483723" r:id="rId15"/>
    <p:sldLayoutId id="2147483724" r:id="rId16"/>
    <p:sldLayoutId id="2147483717" r:id="rId17"/>
    <p:sldLayoutId id="2147483753" r:id="rId18"/>
    <p:sldLayoutId id="2147483740" r:id="rId19"/>
    <p:sldLayoutId id="2147483751" r:id="rId20"/>
    <p:sldLayoutId id="2147483752" r:id="rId21"/>
    <p:sldLayoutId id="2147483731" r:id="rId2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B497DCE-C5D6-7B62-38EE-84BE632E3E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95555" y="0"/>
            <a:ext cx="8096394" cy="1305466"/>
          </a:xfrm>
        </p:spPr>
        <p:txBody>
          <a:bodyPr/>
          <a:lstStyle/>
          <a:p>
            <a:r>
              <a:rPr lang="en-US" dirty="0"/>
              <a:t>Securing a cluster</a:t>
            </a:r>
            <a:endParaRPr lang="nl-N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E6FCBA-5A5C-A5DF-E769-085F41A21BB9}"/>
              </a:ext>
            </a:extLst>
          </p:cNvPr>
          <p:cNvSpPr txBox="1"/>
          <p:nvPr/>
        </p:nvSpPr>
        <p:spPr>
          <a:xfrm>
            <a:off x="1241979" y="2905780"/>
            <a:ext cx="8451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0" i="0" dirty="0">
                <a:solidFill>
                  <a:schemeClr val="bg1"/>
                </a:solidFill>
                <a:effectLst/>
                <a:latin typeface="Gotham Light" pitchFamily="2" charset="77"/>
              </a:rPr>
              <a:t>Understanding Nutanix's Approach to Security</a:t>
            </a:r>
            <a:endParaRPr lang="en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969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Accessing the authentication configuration</a:t>
            </a:r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4E1CEF6-4AA3-722D-FCD0-0EDEB81EF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8" y="1272591"/>
            <a:ext cx="9212264" cy="522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40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Configuring an </a:t>
            </a:r>
            <a:r>
              <a:rPr lang="en-US" sz="2400" dirty="0" err="1"/>
              <a:t>idp</a:t>
            </a:r>
            <a:endParaRPr lang="en-US" sz="2400" dirty="0"/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4E1CEF6-4AA3-722D-FCD0-0EDEB81EF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8" y="1272591"/>
            <a:ext cx="9212264" cy="522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01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Download the metadata file</a:t>
            </a:r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12DCD25-1DFB-9DA1-88E0-5B110D2F6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5" y="1255226"/>
            <a:ext cx="9785998" cy="537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97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Local users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A5F7397D-CD4E-60A6-CC38-E5F8C0D22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8" y="1063044"/>
            <a:ext cx="9902863" cy="542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88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Create a local user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8C997-6A23-C783-BA87-740471D3D52B}"/>
              </a:ext>
            </a:extLst>
          </p:cNvPr>
          <p:cNvSpPr txBox="1"/>
          <p:nvPr/>
        </p:nvSpPr>
        <p:spPr>
          <a:xfrm>
            <a:off x="1294845" y="2183363"/>
            <a:ext cx="9602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User data like name, email, password etc can update any 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161790-BFED-07B5-CBAC-763175F77D07}"/>
              </a:ext>
            </a:extLst>
          </p:cNvPr>
          <p:cNvSpPr txBox="1"/>
          <p:nvPr/>
        </p:nvSpPr>
        <p:spPr>
          <a:xfrm>
            <a:off x="1294845" y="3101170"/>
            <a:ext cx="7839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400" dirty="0"/>
              <a:t>The default admin user cannot be deleted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118BEC-D2DA-DFA9-40FD-04C4B415292E}"/>
              </a:ext>
            </a:extLst>
          </p:cNvPr>
          <p:cNvSpPr/>
          <p:nvPr/>
        </p:nvSpPr>
        <p:spPr>
          <a:xfrm>
            <a:off x="1070910" y="2309126"/>
            <a:ext cx="223935" cy="2750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D2300-E10C-C004-3D52-93F0EB6B648C}"/>
              </a:ext>
            </a:extLst>
          </p:cNvPr>
          <p:cNvSpPr/>
          <p:nvPr/>
        </p:nvSpPr>
        <p:spPr>
          <a:xfrm>
            <a:off x="1070910" y="3194476"/>
            <a:ext cx="223935" cy="2750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97249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4 steps to create a local user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D274F77-99C9-6F0C-0C56-6870FFB8B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8" y="1247469"/>
            <a:ext cx="9543402" cy="524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68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4 steps to create a local user</a:t>
            </a:r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9BA76C4-9885-2E04-A986-C89020810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8" y="947652"/>
            <a:ext cx="9716250" cy="532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90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4 steps to create a local user</a:t>
            </a:r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9BA76C4-9885-2E04-A986-C89020810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8" y="947652"/>
            <a:ext cx="9716250" cy="532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92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4 steps to create a local user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7E476E-9A6D-6E7E-58AA-AA935A9F15F5}"/>
              </a:ext>
            </a:extLst>
          </p:cNvPr>
          <p:cNvSpPr txBox="1"/>
          <p:nvPr/>
        </p:nvSpPr>
        <p:spPr>
          <a:xfrm>
            <a:off x="1294845" y="2183363"/>
            <a:ext cx="7419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L</a:t>
            </a:r>
            <a:r>
              <a:rPr lang="en-NL" sz="2400" dirty="0"/>
              <a:t>ocal users can also be created in Prism Element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E1F345-9E84-A119-9C91-AB0DA1CA2720}"/>
              </a:ext>
            </a:extLst>
          </p:cNvPr>
          <p:cNvSpPr txBox="1"/>
          <p:nvPr/>
        </p:nvSpPr>
        <p:spPr>
          <a:xfrm>
            <a:off x="1294845" y="3101170"/>
            <a:ext cx="7839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400" dirty="0"/>
              <a:t>Available roles in Prism Element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1435FC-2CAE-FFD1-8836-89084CA1C5F9}"/>
              </a:ext>
            </a:extLst>
          </p:cNvPr>
          <p:cNvSpPr/>
          <p:nvPr/>
        </p:nvSpPr>
        <p:spPr>
          <a:xfrm>
            <a:off x="1070910" y="2309126"/>
            <a:ext cx="223935" cy="2750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1F93AC-53E1-5B07-852D-7F698FAB1E92}"/>
              </a:ext>
            </a:extLst>
          </p:cNvPr>
          <p:cNvSpPr/>
          <p:nvPr/>
        </p:nvSpPr>
        <p:spPr>
          <a:xfrm>
            <a:off x="1070910" y="3194476"/>
            <a:ext cx="223935" cy="2750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0C3514-9731-8E29-F906-532D8E51FF78}"/>
              </a:ext>
            </a:extLst>
          </p:cNvPr>
          <p:cNvSpPr txBox="1"/>
          <p:nvPr/>
        </p:nvSpPr>
        <p:spPr>
          <a:xfrm>
            <a:off x="1919318" y="3743212"/>
            <a:ext cx="7839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400" dirty="0"/>
              <a:t>User Administrator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0150B7-1AA0-BB76-81D9-505024584933}"/>
              </a:ext>
            </a:extLst>
          </p:cNvPr>
          <p:cNvSpPr/>
          <p:nvPr/>
        </p:nvSpPr>
        <p:spPr>
          <a:xfrm>
            <a:off x="1695383" y="3836518"/>
            <a:ext cx="223935" cy="2750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C2FFD1-22AC-8CF8-0039-22BFC7B77CED}"/>
              </a:ext>
            </a:extLst>
          </p:cNvPr>
          <p:cNvSpPr txBox="1"/>
          <p:nvPr/>
        </p:nvSpPr>
        <p:spPr>
          <a:xfrm>
            <a:off x="1919318" y="4385254"/>
            <a:ext cx="7839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400" dirty="0"/>
              <a:t>Cluster Administrator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7AE387-6676-A26C-78CE-24CD9F0BDA82}"/>
              </a:ext>
            </a:extLst>
          </p:cNvPr>
          <p:cNvSpPr/>
          <p:nvPr/>
        </p:nvSpPr>
        <p:spPr>
          <a:xfrm>
            <a:off x="1695383" y="4478560"/>
            <a:ext cx="223935" cy="2750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CD8FA4-5212-376C-6F23-F64B4049E001}"/>
              </a:ext>
            </a:extLst>
          </p:cNvPr>
          <p:cNvSpPr txBox="1"/>
          <p:nvPr/>
        </p:nvSpPr>
        <p:spPr>
          <a:xfrm>
            <a:off x="1919318" y="5027295"/>
            <a:ext cx="7839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400" dirty="0"/>
              <a:t>Backup Admin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BE5001-D00C-9412-CF24-7098C729C3EA}"/>
              </a:ext>
            </a:extLst>
          </p:cNvPr>
          <p:cNvSpPr/>
          <p:nvPr/>
        </p:nvSpPr>
        <p:spPr>
          <a:xfrm>
            <a:off x="1695383" y="5120601"/>
            <a:ext cx="223935" cy="2750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47983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Role based access control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933A08-8CB2-5EB1-8331-B7BBB9A3A31B}"/>
              </a:ext>
            </a:extLst>
          </p:cNvPr>
          <p:cNvSpPr txBox="1"/>
          <p:nvPr/>
        </p:nvSpPr>
        <p:spPr>
          <a:xfrm>
            <a:off x="2052735" y="2537927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RBAC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7DE7A6-F946-EF62-1801-F9731790C8F5}"/>
              </a:ext>
            </a:extLst>
          </p:cNvPr>
          <p:cNvSpPr/>
          <p:nvPr/>
        </p:nvSpPr>
        <p:spPr>
          <a:xfrm>
            <a:off x="1828800" y="2631234"/>
            <a:ext cx="223935" cy="2750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B0BDBC-9158-7C4F-8798-99109BF6BEF0}"/>
              </a:ext>
            </a:extLst>
          </p:cNvPr>
          <p:cNvSpPr txBox="1"/>
          <p:nvPr/>
        </p:nvSpPr>
        <p:spPr>
          <a:xfrm>
            <a:off x="2052735" y="3198167"/>
            <a:ext cx="1887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Built-in </a:t>
            </a:r>
            <a:r>
              <a:rPr lang="nl-NL" sz="2400" dirty="0" err="1"/>
              <a:t>roles</a:t>
            </a:r>
            <a:endParaRPr lang="en-NL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D23525-7614-EC30-97AE-7E5A5F8B75FA}"/>
              </a:ext>
            </a:extLst>
          </p:cNvPr>
          <p:cNvSpPr/>
          <p:nvPr/>
        </p:nvSpPr>
        <p:spPr>
          <a:xfrm>
            <a:off x="1828800" y="3291474"/>
            <a:ext cx="223935" cy="2750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5891F2-DAE3-41DC-C60F-7C8F646966B1}"/>
              </a:ext>
            </a:extLst>
          </p:cNvPr>
          <p:cNvSpPr txBox="1"/>
          <p:nvPr/>
        </p:nvSpPr>
        <p:spPr>
          <a:xfrm>
            <a:off x="2052735" y="3814187"/>
            <a:ext cx="2159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Custom</a:t>
            </a:r>
            <a:r>
              <a:rPr lang="en-NL" sz="2400" dirty="0"/>
              <a:t> roles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C074BD-04C8-BE21-E0F4-8E8AACAC0A0F}"/>
              </a:ext>
            </a:extLst>
          </p:cNvPr>
          <p:cNvSpPr/>
          <p:nvPr/>
        </p:nvSpPr>
        <p:spPr>
          <a:xfrm>
            <a:off x="1828800" y="3907494"/>
            <a:ext cx="223935" cy="2750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08036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Security features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6F1447-CB3D-044F-89E4-F0448BF61BB2}"/>
              </a:ext>
            </a:extLst>
          </p:cNvPr>
          <p:cNvSpPr txBox="1"/>
          <p:nvPr/>
        </p:nvSpPr>
        <p:spPr>
          <a:xfrm>
            <a:off x="622068" y="1414561"/>
            <a:ext cx="1174142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How security is built into the Nutanix platform from the ground up.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ar(--font-family-body)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How STIGs and SCMA are used and automated to self-heal a cluster using security baselines.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ar(--font-family-body)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How to configure authentication in Prism Central via a directory service or a SAML-based identity provider.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ar(--font-family-body)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How to enable and configure client (that is, two-way) authentication.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ar(--font-family-body)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How to create and manage local user accounts in Prism Central.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ar(--font-family-body)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What role-based access control is.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ar(--font-family-body)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What cluster lockdown is.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ar(--font-family-body)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What Flow Network Security is, how security polices work, and what types of security policies are available.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var(--font-family-body)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How Nutanix implements both hardware and software-based data-at-rest encryption.</a:t>
            </a:r>
          </a:p>
        </p:txBody>
      </p:sp>
    </p:spTree>
    <p:extLst>
      <p:ext uri="{BB962C8B-B14F-4D97-AF65-F5344CB8AC3E}">
        <p14:creationId xmlns:p14="http://schemas.microsoft.com/office/powerpoint/2010/main" val="445174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Role mapping and role assignment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933A08-8CB2-5EB1-8331-B7BBB9A3A31B}"/>
              </a:ext>
            </a:extLst>
          </p:cNvPr>
          <p:cNvSpPr txBox="1"/>
          <p:nvPr/>
        </p:nvSpPr>
        <p:spPr>
          <a:xfrm>
            <a:off x="2052735" y="2537927"/>
            <a:ext cx="7508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N</a:t>
            </a:r>
            <a:r>
              <a:rPr lang="en-NL" sz="2400" dirty="0"/>
              <a:t>ew users have no permissions or roles by default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7DE7A6-F946-EF62-1801-F9731790C8F5}"/>
              </a:ext>
            </a:extLst>
          </p:cNvPr>
          <p:cNvSpPr/>
          <p:nvPr/>
        </p:nvSpPr>
        <p:spPr>
          <a:xfrm>
            <a:off x="1828800" y="2631234"/>
            <a:ext cx="223935" cy="2750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B0BDBC-9158-7C4F-8798-99109BF6BEF0}"/>
              </a:ext>
            </a:extLst>
          </p:cNvPr>
          <p:cNvSpPr txBox="1"/>
          <p:nvPr/>
        </p:nvSpPr>
        <p:spPr>
          <a:xfrm>
            <a:off x="2052735" y="3198167"/>
            <a:ext cx="5739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/>
              <a:t>Permission</a:t>
            </a:r>
            <a:r>
              <a:rPr lang="nl-NL" sz="2400" dirty="0"/>
              <a:t> must </a:t>
            </a:r>
            <a:r>
              <a:rPr lang="nl-NL" sz="2400" dirty="0" err="1"/>
              <a:t>be</a:t>
            </a:r>
            <a:r>
              <a:rPr lang="nl-NL" sz="2400" dirty="0"/>
              <a:t> </a:t>
            </a:r>
            <a:r>
              <a:rPr lang="nl-NL" sz="2400" dirty="0" err="1"/>
              <a:t>explicitly</a:t>
            </a:r>
            <a:r>
              <a:rPr lang="nl-NL" sz="2400" dirty="0"/>
              <a:t> </a:t>
            </a:r>
            <a:r>
              <a:rPr lang="nl-NL" sz="2400" dirty="0" err="1"/>
              <a:t>assigned</a:t>
            </a:r>
            <a:endParaRPr lang="en-NL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D23525-7614-EC30-97AE-7E5A5F8B75FA}"/>
              </a:ext>
            </a:extLst>
          </p:cNvPr>
          <p:cNvSpPr/>
          <p:nvPr/>
        </p:nvSpPr>
        <p:spPr>
          <a:xfrm>
            <a:off x="1828800" y="3291474"/>
            <a:ext cx="223935" cy="2750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5891F2-DAE3-41DC-C60F-7C8F646966B1}"/>
              </a:ext>
            </a:extLst>
          </p:cNvPr>
          <p:cNvSpPr txBox="1"/>
          <p:nvPr/>
        </p:nvSpPr>
        <p:spPr>
          <a:xfrm>
            <a:off x="2052735" y="3814187"/>
            <a:ext cx="5352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/>
              <a:t>Roles</a:t>
            </a:r>
            <a:r>
              <a:rPr lang="nl-NL" sz="2400" dirty="0"/>
              <a:t> </a:t>
            </a:r>
            <a:r>
              <a:rPr lang="nl-NL" sz="2400" dirty="0" err="1"/>
              <a:t>can</a:t>
            </a:r>
            <a:r>
              <a:rPr lang="nl-NL" sz="2400" dirty="0"/>
              <a:t> </a:t>
            </a:r>
            <a:r>
              <a:rPr lang="nl-NL" sz="2400" dirty="0" err="1"/>
              <a:t>be</a:t>
            </a:r>
            <a:r>
              <a:rPr lang="nl-NL" sz="2400" dirty="0"/>
              <a:t> </a:t>
            </a:r>
            <a:r>
              <a:rPr lang="nl-NL" sz="2400" dirty="0" err="1"/>
              <a:t>assigned</a:t>
            </a:r>
            <a:r>
              <a:rPr lang="nl-NL" sz="2400" dirty="0"/>
              <a:t> in </a:t>
            </a:r>
            <a:r>
              <a:rPr lang="nl-NL" sz="2400" dirty="0" err="1"/>
              <a:t>two</a:t>
            </a:r>
            <a:r>
              <a:rPr lang="nl-NL" sz="2400" dirty="0"/>
              <a:t> </a:t>
            </a:r>
            <a:r>
              <a:rPr lang="nl-NL" sz="2400" dirty="0" err="1"/>
              <a:t>ways</a:t>
            </a:r>
            <a:endParaRPr lang="en-NL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C074BD-04C8-BE21-E0F4-8E8AACAC0A0F}"/>
              </a:ext>
            </a:extLst>
          </p:cNvPr>
          <p:cNvSpPr/>
          <p:nvPr/>
        </p:nvSpPr>
        <p:spPr>
          <a:xfrm>
            <a:off x="1828800" y="3907494"/>
            <a:ext cx="223935" cy="2750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19ACE4-CC5F-7B65-2B1C-776B503A71C3}"/>
              </a:ext>
            </a:extLst>
          </p:cNvPr>
          <p:cNvSpPr txBox="1"/>
          <p:nvPr/>
        </p:nvSpPr>
        <p:spPr>
          <a:xfrm>
            <a:off x="2439060" y="4430207"/>
            <a:ext cx="2294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/>
              <a:t>Role</a:t>
            </a:r>
            <a:r>
              <a:rPr lang="nl-NL" sz="2400" dirty="0"/>
              <a:t> </a:t>
            </a:r>
            <a:r>
              <a:rPr lang="nl-NL" sz="2400" dirty="0" err="1"/>
              <a:t>mapping</a:t>
            </a:r>
            <a:endParaRPr lang="en-NL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4940B4-B7B7-F95C-186D-263A3BF474BC}"/>
              </a:ext>
            </a:extLst>
          </p:cNvPr>
          <p:cNvSpPr/>
          <p:nvPr/>
        </p:nvSpPr>
        <p:spPr>
          <a:xfrm>
            <a:off x="2215125" y="4523514"/>
            <a:ext cx="223935" cy="2750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5F9D86-CD2D-E4BB-0FBA-559DA6BC939C}"/>
              </a:ext>
            </a:extLst>
          </p:cNvPr>
          <p:cNvSpPr txBox="1"/>
          <p:nvPr/>
        </p:nvSpPr>
        <p:spPr>
          <a:xfrm>
            <a:off x="2439060" y="5016601"/>
            <a:ext cx="2606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/>
              <a:t>Role</a:t>
            </a:r>
            <a:r>
              <a:rPr lang="nl-NL" sz="2400" dirty="0"/>
              <a:t> </a:t>
            </a:r>
            <a:r>
              <a:rPr lang="nl-NL" sz="2400" dirty="0" err="1"/>
              <a:t>assignment</a:t>
            </a:r>
            <a:endParaRPr lang="en-NL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7D27C9-AF03-5D37-F49B-1CF9644B7E22}"/>
              </a:ext>
            </a:extLst>
          </p:cNvPr>
          <p:cNvSpPr/>
          <p:nvPr/>
        </p:nvSpPr>
        <p:spPr>
          <a:xfrm>
            <a:off x="2215125" y="5109908"/>
            <a:ext cx="223935" cy="2750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71811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Cluster lockdown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933A08-8CB2-5EB1-8331-B7BBB9A3A31B}"/>
              </a:ext>
            </a:extLst>
          </p:cNvPr>
          <p:cNvSpPr txBox="1"/>
          <p:nvPr/>
        </p:nvSpPr>
        <p:spPr>
          <a:xfrm>
            <a:off x="2052735" y="2537927"/>
            <a:ext cx="5075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D</a:t>
            </a:r>
            <a:r>
              <a:rPr lang="en-NL" sz="2400" dirty="0"/>
              <a:t>isable password authentication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7DE7A6-F946-EF62-1801-F9731790C8F5}"/>
              </a:ext>
            </a:extLst>
          </p:cNvPr>
          <p:cNvSpPr/>
          <p:nvPr/>
        </p:nvSpPr>
        <p:spPr>
          <a:xfrm>
            <a:off x="1828800" y="2631234"/>
            <a:ext cx="223935" cy="2750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B0BDBC-9158-7C4F-8798-99109BF6BEF0}"/>
              </a:ext>
            </a:extLst>
          </p:cNvPr>
          <p:cNvSpPr txBox="1"/>
          <p:nvPr/>
        </p:nvSpPr>
        <p:spPr>
          <a:xfrm>
            <a:off x="2052735" y="3198167"/>
            <a:ext cx="6421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/>
              <a:t>Enforce</a:t>
            </a:r>
            <a:r>
              <a:rPr lang="nl-NL" sz="2400" dirty="0"/>
              <a:t> </a:t>
            </a:r>
            <a:r>
              <a:rPr lang="nl-NL" sz="2400" dirty="0" err="1"/>
              <a:t>keybased</a:t>
            </a:r>
            <a:r>
              <a:rPr lang="nl-NL" sz="2400" dirty="0"/>
              <a:t> SSH access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CVM</a:t>
            </a:r>
            <a:endParaRPr lang="en-NL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D23525-7614-EC30-97AE-7E5A5F8B75FA}"/>
              </a:ext>
            </a:extLst>
          </p:cNvPr>
          <p:cNvSpPr/>
          <p:nvPr/>
        </p:nvSpPr>
        <p:spPr>
          <a:xfrm>
            <a:off x="1828800" y="3291474"/>
            <a:ext cx="223935" cy="2750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5891F2-DAE3-41DC-C60F-7C8F646966B1}"/>
              </a:ext>
            </a:extLst>
          </p:cNvPr>
          <p:cNvSpPr txBox="1"/>
          <p:nvPr/>
        </p:nvSpPr>
        <p:spPr>
          <a:xfrm>
            <a:off x="2052735" y="3814187"/>
            <a:ext cx="8409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/>
              <a:t>Only</a:t>
            </a:r>
            <a:r>
              <a:rPr lang="nl-NL" sz="2400" dirty="0"/>
              <a:t> default </a:t>
            </a:r>
            <a:r>
              <a:rPr lang="nl-NL" sz="2400" dirty="0" err="1"/>
              <a:t>nutanix</a:t>
            </a:r>
            <a:r>
              <a:rPr lang="nl-NL" sz="2400" dirty="0"/>
              <a:t>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admin</a:t>
            </a:r>
            <a:r>
              <a:rPr lang="nl-NL" sz="2400" dirty="0"/>
              <a:t> accounts have access</a:t>
            </a:r>
            <a:endParaRPr lang="en-NL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C074BD-04C8-BE21-E0F4-8E8AACAC0A0F}"/>
              </a:ext>
            </a:extLst>
          </p:cNvPr>
          <p:cNvSpPr/>
          <p:nvPr/>
        </p:nvSpPr>
        <p:spPr>
          <a:xfrm>
            <a:off x="1828800" y="3907494"/>
            <a:ext cx="223935" cy="2750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35390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Security policies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933A08-8CB2-5EB1-8331-B7BBB9A3A31B}"/>
              </a:ext>
            </a:extLst>
          </p:cNvPr>
          <p:cNvSpPr txBox="1"/>
          <p:nvPr/>
        </p:nvSpPr>
        <p:spPr>
          <a:xfrm>
            <a:off x="2052735" y="2537927"/>
            <a:ext cx="3350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Flow </a:t>
            </a:r>
            <a:r>
              <a:rPr lang="nl-NL" sz="2400" dirty="0" err="1"/>
              <a:t>network</a:t>
            </a:r>
            <a:r>
              <a:rPr lang="nl-NL" sz="2400" dirty="0"/>
              <a:t> security</a:t>
            </a:r>
            <a:endParaRPr lang="en-NL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7DE7A6-F946-EF62-1801-F9731790C8F5}"/>
              </a:ext>
            </a:extLst>
          </p:cNvPr>
          <p:cNvSpPr/>
          <p:nvPr/>
        </p:nvSpPr>
        <p:spPr>
          <a:xfrm>
            <a:off x="1828800" y="2631234"/>
            <a:ext cx="223935" cy="2750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B0BDBC-9158-7C4F-8798-99109BF6BEF0}"/>
              </a:ext>
            </a:extLst>
          </p:cNvPr>
          <p:cNvSpPr txBox="1"/>
          <p:nvPr/>
        </p:nvSpPr>
        <p:spPr>
          <a:xfrm>
            <a:off x="2052735" y="3198167"/>
            <a:ext cx="2081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Policy-</a:t>
            </a:r>
            <a:r>
              <a:rPr lang="nl-NL" sz="2400" dirty="0" err="1"/>
              <a:t>driven</a:t>
            </a:r>
            <a:endParaRPr lang="en-NL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D23525-7614-EC30-97AE-7E5A5F8B75FA}"/>
              </a:ext>
            </a:extLst>
          </p:cNvPr>
          <p:cNvSpPr/>
          <p:nvPr/>
        </p:nvSpPr>
        <p:spPr>
          <a:xfrm>
            <a:off x="1828800" y="3291474"/>
            <a:ext cx="223935" cy="2750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5891F2-DAE3-41DC-C60F-7C8F646966B1}"/>
              </a:ext>
            </a:extLst>
          </p:cNvPr>
          <p:cNvSpPr txBox="1"/>
          <p:nvPr/>
        </p:nvSpPr>
        <p:spPr>
          <a:xfrm>
            <a:off x="2052735" y="3814187"/>
            <a:ext cx="4759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No </a:t>
            </a:r>
            <a:r>
              <a:rPr lang="nl-NL" sz="2400" dirty="0" err="1"/>
              <a:t>additional</a:t>
            </a:r>
            <a:r>
              <a:rPr lang="nl-NL" sz="2400" dirty="0"/>
              <a:t> firewalls </a:t>
            </a:r>
            <a:r>
              <a:rPr lang="nl-NL" sz="2400" dirty="0" err="1"/>
              <a:t>needed</a:t>
            </a:r>
            <a:endParaRPr lang="en-NL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C074BD-04C8-BE21-E0F4-8E8AACAC0A0F}"/>
              </a:ext>
            </a:extLst>
          </p:cNvPr>
          <p:cNvSpPr/>
          <p:nvPr/>
        </p:nvSpPr>
        <p:spPr>
          <a:xfrm>
            <a:off x="1828800" y="3907494"/>
            <a:ext cx="223935" cy="2750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F0EFEA-B8C5-2860-2280-1AC8252EA52A}"/>
              </a:ext>
            </a:extLst>
          </p:cNvPr>
          <p:cNvSpPr txBox="1"/>
          <p:nvPr/>
        </p:nvSpPr>
        <p:spPr>
          <a:xfrm>
            <a:off x="2052735" y="4430207"/>
            <a:ext cx="3438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/>
              <a:t>Applied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categories</a:t>
            </a:r>
            <a:endParaRPr lang="en-NL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46782B-8D0A-9C6F-7860-2EC5ED41BD58}"/>
              </a:ext>
            </a:extLst>
          </p:cNvPr>
          <p:cNvSpPr/>
          <p:nvPr/>
        </p:nvSpPr>
        <p:spPr>
          <a:xfrm>
            <a:off x="1828800" y="4523514"/>
            <a:ext cx="223935" cy="2750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38CFB1-57A3-4CB6-D192-C4DDE1179263}"/>
              </a:ext>
            </a:extLst>
          </p:cNvPr>
          <p:cNvSpPr txBox="1"/>
          <p:nvPr/>
        </p:nvSpPr>
        <p:spPr>
          <a:xfrm>
            <a:off x="2414373" y="5035262"/>
            <a:ext cx="4945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/>
              <a:t>VMs</a:t>
            </a:r>
            <a:r>
              <a:rPr lang="nl-NL" sz="2400" dirty="0"/>
              <a:t> are </a:t>
            </a:r>
            <a:r>
              <a:rPr lang="nl-NL" sz="2400" dirty="0" err="1"/>
              <a:t>assigned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a </a:t>
            </a:r>
            <a:r>
              <a:rPr lang="nl-NL" sz="2400" dirty="0" err="1"/>
              <a:t>category</a:t>
            </a:r>
            <a:endParaRPr lang="en-NL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2FBDB1-0A0C-13F0-2D23-D3943DC748B2}"/>
              </a:ext>
            </a:extLst>
          </p:cNvPr>
          <p:cNvSpPr/>
          <p:nvPr/>
        </p:nvSpPr>
        <p:spPr>
          <a:xfrm>
            <a:off x="2190438" y="5128569"/>
            <a:ext cx="223935" cy="2750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71884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Policies are not directly connected to </a:t>
            </a:r>
            <a:r>
              <a:rPr lang="en-US" sz="2400" dirty="0" err="1"/>
              <a:t>vms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933A08-8CB2-5EB1-8331-B7BBB9A3A31B}"/>
              </a:ext>
            </a:extLst>
          </p:cNvPr>
          <p:cNvSpPr txBox="1"/>
          <p:nvPr/>
        </p:nvSpPr>
        <p:spPr>
          <a:xfrm>
            <a:off x="2122797" y="4553339"/>
            <a:ext cx="7946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/>
              <a:t>Changing</a:t>
            </a:r>
            <a:r>
              <a:rPr lang="nl-NL" sz="2400" dirty="0"/>
              <a:t> </a:t>
            </a:r>
            <a:r>
              <a:rPr lang="nl-NL" sz="2400" dirty="0" err="1"/>
              <a:t>ip</a:t>
            </a:r>
            <a:r>
              <a:rPr lang="nl-NL" sz="2400" dirty="0"/>
              <a:t> </a:t>
            </a:r>
            <a:r>
              <a:rPr lang="nl-NL" sz="2400" dirty="0" err="1"/>
              <a:t>address</a:t>
            </a:r>
            <a:r>
              <a:rPr lang="nl-NL" sz="2400" dirty="0"/>
              <a:t>, </a:t>
            </a:r>
            <a:r>
              <a:rPr lang="nl-NL" sz="2400" dirty="0" err="1"/>
              <a:t>vlan</a:t>
            </a:r>
            <a:r>
              <a:rPr lang="nl-NL" sz="2400" dirty="0"/>
              <a:t> </a:t>
            </a:r>
            <a:r>
              <a:rPr lang="nl-NL" sz="2400" dirty="0" err="1"/>
              <a:t>play</a:t>
            </a:r>
            <a:r>
              <a:rPr lang="nl-NL" sz="2400" dirty="0"/>
              <a:t> no </a:t>
            </a:r>
            <a:r>
              <a:rPr lang="nl-NL" sz="2400" dirty="0" err="1"/>
              <a:t>role</a:t>
            </a:r>
            <a:r>
              <a:rPr lang="nl-NL" sz="2400" dirty="0"/>
              <a:t> in monitoring</a:t>
            </a:r>
            <a:endParaRPr lang="en-NL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7DE7A6-F946-EF62-1801-F9731790C8F5}"/>
              </a:ext>
            </a:extLst>
          </p:cNvPr>
          <p:cNvSpPr/>
          <p:nvPr/>
        </p:nvSpPr>
        <p:spPr>
          <a:xfrm>
            <a:off x="1898862" y="4646646"/>
            <a:ext cx="223935" cy="2750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6DD6504-274F-FCD5-F6CE-4BB49E9C6304}"/>
              </a:ext>
            </a:extLst>
          </p:cNvPr>
          <p:cNvSpPr/>
          <p:nvPr/>
        </p:nvSpPr>
        <p:spPr>
          <a:xfrm>
            <a:off x="1898862" y="2817845"/>
            <a:ext cx="1758738" cy="9144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2400" dirty="0"/>
              <a:t>policy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05F8FD-5D2A-4A37-83E7-FE6F9C0D9317}"/>
              </a:ext>
            </a:extLst>
          </p:cNvPr>
          <p:cNvSpPr/>
          <p:nvPr/>
        </p:nvSpPr>
        <p:spPr>
          <a:xfrm>
            <a:off x="4396356" y="2760507"/>
            <a:ext cx="2284362" cy="1121028"/>
          </a:xfrm>
          <a:prstGeom prst="ellipse">
            <a:avLst/>
          </a:prstGeom>
          <a:solidFill>
            <a:schemeClr val="accent3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2400" dirty="0"/>
              <a:t>category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743BAC2-5094-0186-981B-12804B8E8177}"/>
              </a:ext>
            </a:extLst>
          </p:cNvPr>
          <p:cNvSpPr/>
          <p:nvPr/>
        </p:nvSpPr>
        <p:spPr>
          <a:xfrm>
            <a:off x="7688424" y="2407298"/>
            <a:ext cx="522515" cy="410547"/>
          </a:xfrm>
          <a:prstGeom prst="roundRect">
            <a:avLst/>
          </a:prstGeom>
          <a:solidFill>
            <a:srgbClr val="B7D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F0E6008-EC31-F124-B4CF-810447893D8D}"/>
              </a:ext>
            </a:extLst>
          </p:cNvPr>
          <p:cNvSpPr/>
          <p:nvPr/>
        </p:nvSpPr>
        <p:spPr>
          <a:xfrm>
            <a:off x="7688424" y="3069771"/>
            <a:ext cx="522515" cy="410547"/>
          </a:xfrm>
          <a:prstGeom prst="roundRect">
            <a:avLst/>
          </a:prstGeom>
          <a:solidFill>
            <a:srgbClr val="B7D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72EB80D-93AF-0D51-9751-C60CB0F0E1C4}"/>
              </a:ext>
            </a:extLst>
          </p:cNvPr>
          <p:cNvSpPr/>
          <p:nvPr/>
        </p:nvSpPr>
        <p:spPr>
          <a:xfrm>
            <a:off x="7688424" y="3741575"/>
            <a:ext cx="522515" cy="410547"/>
          </a:xfrm>
          <a:prstGeom prst="roundRect">
            <a:avLst/>
          </a:prstGeom>
          <a:solidFill>
            <a:srgbClr val="B7D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B980AC-E666-D7E5-B904-A18E25550F1F}"/>
              </a:ext>
            </a:extLst>
          </p:cNvPr>
          <p:cNvSpPr txBox="1"/>
          <p:nvPr/>
        </p:nvSpPr>
        <p:spPr>
          <a:xfrm>
            <a:off x="7547968" y="1882948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VMs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33DE41-1F81-6DDD-F159-F7EF75FD528B}"/>
              </a:ext>
            </a:extLst>
          </p:cNvPr>
          <p:cNvCxnSpPr>
            <a:cxnSpLocks/>
            <a:stCxn id="6" idx="6"/>
          </p:cNvCxnSpPr>
          <p:nvPr/>
        </p:nvCxnSpPr>
        <p:spPr>
          <a:xfrm>
            <a:off x="3657600" y="3275045"/>
            <a:ext cx="738756" cy="0"/>
          </a:xfrm>
          <a:prstGeom prst="straightConnector1">
            <a:avLst/>
          </a:prstGeom>
          <a:ln w="857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0138CE7-3C46-1A12-0FC4-5C6A07E93EE0}"/>
              </a:ext>
            </a:extLst>
          </p:cNvPr>
          <p:cNvCxnSpPr>
            <a:cxnSpLocks/>
          </p:cNvCxnSpPr>
          <p:nvPr/>
        </p:nvCxnSpPr>
        <p:spPr>
          <a:xfrm flipH="1">
            <a:off x="6680718" y="3275045"/>
            <a:ext cx="774936" cy="0"/>
          </a:xfrm>
          <a:prstGeom prst="straightConnector1">
            <a:avLst/>
          </a:prstGeom>
          <a:ln w="857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546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Allowing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56A155-43BC-3005-903C-65501F643B86}"/>
              </a:ext>
            </a:extLst>
          </p:cNvPr>
          <p:cNvSpPr txBox="1"/>
          <p:nvPr/>
        </p:nvSpPr>
        <p:spPr>
          <a:xfrm>
            <a:off x="2122797" y="2481943"/>
            <a:ext cx="1980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No </a:t>
            </a:r>
            <a:r>
              <a:rPr lang="nl-NL" sz="2400" dirty="0" err="1"/>
              <a:t>blocking</a:t>
            </a:r>
            <a:endParaRPr lang="en-NL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82D5B7-1ADB-03CC-1166-A66DAD9E45BD}"/>
              </a:ext>
            </a:extLst>
          </p:cNvPr>
          <p:cNvSpPr/>
          <p:nvPr/>
        </p:nvSpPr>
        <p:spPr>
          <a:xfrm>
            <a:off x="1898862" y="2575250"/>
            <a:ext cx="223935" cy="2750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E28318-4235-0966-7BF3-52AC7F7D2AD5}"/>
              </a:ext>
            </a:extLst>
          </p:cNvPr>
          <p:cNvSpPr txBox="1"/>
          <p:nvPr/>
        </p:nvSpPr>
        <p:spPr>
          <a:xfrm>
            <a:off x="2122797" y="3198167"/>
            <a:ext cx="2196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/>
              <a:t>Only</a:t>
            </a:r>
            <a:r>
              <a:rPr lang="nl-NL" sz="2400" dirty="0"/>
              <a:t> </a:t>
            </a:r>
            <a:r>
              <a:rPr lang="nl-NL" sz="2400" dirty="0" err="1"/>
              <a:t>allowing</a:t>
            </a:r>
            <a:endParaRPr lang="en-NL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7866E7-4A98-9926-1DF1-D3FA1BDD60E4}"/>
              </a:ext>
            </a:extLst>
          </p:cNvPr>
          <p:cNvSpPr/>
          <p:nvPr/>
        </p:nvSpPr>
        <p:spPr>
          <a:xfrm>
            <a:off x="1898862" y="3291474"/>
            <a:ext cx="223935" cy="2750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36729B-6877-F506-A0E0-15D6E02C12BB}"/>
              </a:ext>
            </a:extLst>
          </p:cNvPr>
          <p:cNvSpPr txBox="1"/>
          <p:nvPr/>
        </p:nvSpPr>
        <p:spPr>
          <a:xfrm>
            <a:off x="2122797" y="3922928"/>
            <a:ext cx="2303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Monitor mode</a:t>
            </a:r>
            <a:endParaRPr lang="en-NL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C6FC5D-7ABF-50C7-D851-47C60A4A9CEA}"/>
              </a:ext>
            </a:extLst>
          </p:cNvPr>
          <p:cNvSpPr/>
          <p:nvPr/>
        </p:nvSpPr>
        <p:spPr>
          <a:xfrm>
            <a:off x="1898862" y="4016235"/>
            <a:ext cx="223935" cy="2750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EA281E-D6F5-BA49-8B0E-32E47119AA4F}"/>
              </a:ext>
            </a:extLst>
          </p:cNvPr>
          <p:cNvSpPr txBox="1"/>
          <p:nvPr/>
        </p:nvSpPr>
        <p:spPr>
          <a:xfrm>
            <a:off x="2122797" y="4639152"/>
            <a:ext cx="2315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/>
              <a:t>Enforce</a:t>
            </a:r>
            <a:r>
              <a:rPr lang="nl-NL" sz="2400" dirty="0"/>
              <a:t> mode</a:t>
            </a:r>
            <a:endParaRPr lang="en-NL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F6B1068-9DD6-0901-0DF6-DFD9672DB644}"/>
              </a:ext>
            </a:extLst>
          </p:cNvPr>
          <p:cNvSpPr/>
          <p:nvPr/>
        </p:nvSpPr>
        <p:spPr>
          <a:xfrm>
            <a:off x="1898862" y="4732459"/>
            <a:ext cx="223935" cy="2750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35541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Types of security policies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56A155-43BC-3005-903C-65501F643B86}"/>
              </a:ext>
            </a:extLst>
          </p:cNvPr>
          <p:cNvSpPr txBox="1"/>
          <p:nvPr/>
        </p:nvSpPr>
        <p:spPr>
          <a:xfrm>
            <a:off x="2122797" y="2481943"/>
            <a:ext cx="4115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Application security policy</a:t>
            </a:r>
            <a:endParaRPr lang="en-NL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82D5B7-1ADB-03CC-1166-A66DAD9E45BD}"/>
              </a:ext>
            </a:extLst>
          </p:cNvPr>
          <p:cNvSpPr/>
          <p:nvPr/>
        </p:nvSpPr>
        <p:spPr>
          <a:xfrm>
            <a:off x="1898862" y="2575250"/>
            <a:ext cx="223935" cy="2750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E28318-4235-0966-7BF3-52AC7F7D2AD5}"/>
              </a:ext>
            </a:extLst>
          </p:cNvPr>
          <p:cNvSpPr txBox="1"/>
          <p:nvPr/>
        </p:nvSpPr>
        <p:spPr>
          <a:xfrm>
            <a:off x="2122797" y="3198167"/>
            <a:ext cx="4350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/>
              <a:t>Isolation</a:t>
            </a:r>
            <a:r>
              <a:rPr lang="nl-NL" sz="2400" dirty="0"/>
              <a:t> environment policy</a:t>
            </a:r>
            <a:endParaRPr lang="en-NL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7866E7-4A98-9926-1DF1-D3FA1BDD60E4}"/>
              </a:ext>
            </a:extLst>
          </p:cNvPr>
          <p:cNvSpPr/>
          <p:nvPr/>
        </p:nvSpPr>
        <p:spPr>
          <a:xfrm>
            <a:off x="1898862" y="3291474"/>
            <a:ext cx="223935" cy="2750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36729B-6877-F506-A0E0-15D6E02C12BB}"/>
              </a:ext>
            </a:extLst>
          </p:cNvPr>
          <p:cNvSpPr txBox="1"/>
          <p:nvPr/>
        </p:nvSpPr>
        <p:spPr>
          <a:xfrm>
            <a:off x="2122797" y="3922928"/>
            <a:ext cx="2876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/>
              <a:t>Quarantine</a:t>
            </a:r>
            <a:r>
              <a:rPr lang="nl-NL" sz="2400" dirty="0"/>
              <a:t> policy</a:t>
            </a:r>
            <a:endParaRPr lang="en-NL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C6FC5D-7ABF-50C7-D851-47C60A4A9CEA}"/>
              </a:ext>
            </a:extLst>
          </p:cNvPr>
          <p:cNvSpPr/>
          <p:nvPr/>
        </p:nvSpPr>
        <p:spPr>
          <a:xfrm>
            <a:off x="1898862" y="4016235"/>
            <a:ext cx="223935" cy="2750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EA281E-D6F5-BA49-8B0E-32E47119AA4F}"/>
              </a:ext>
            </a:extLst>
          </p:cNvPr>
          <p:cNvSpPr txBox="1"/>
          <p:nvPr/>
        </p:nvSpPr>
        <p:spPr>
          <a:xfrm>
            <a:off x="2122797" y="4639152"/>
            <a:ext cx="1656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/>
              <a:t>Vdi</a:t>
            </a:r>
            <a:r>
              <a:rPr lang="nl-NL" sz="2400" dirty="0"/>
              <a:t> policy</a:t>
            </a:r>
            <a:endParaRPr lang="en-NL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F6B1068-9DD6-0901-0DF6-DFD9672DB644}"/>
              </a:ext>
            </a:extLst>
          </p:cNvPr>
          <p:cNvSpPr/>
          <p:nvPr/>
        </p:nvSpPr>
        <p:spPr>
          <a:xfrm>
            <a:off x="1898862" y="4732459"/>
            <a:ext cx="223935" cy="2750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27832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Encryption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56A155-43BC-3005-903C-65501F643B86}"/>
              </a:ext>
            </a:extLst>
          </p:cNvPr>
          <p:cNvSpPr txBox="1"/>
          <p:nvPr/>
        </p:nvSpPr>
        <p:spPr>
          <a:xfrm>
            <a:off x="2122797" y="2481943"/>
            <a:ext cx="4352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/>
              <a:t>Self-encrypting</a:t>
            </a:r>
            <a:r>
              <a:rPr lang="nl-NL" sz="2400" dirty="0"/>
              <a:t> Drives (</a:t>
            </a:r>
            <a:r>
              <a:rPr lang="nl-NL" sz="2400" dirty="0" err="1"/>
              <a:t>SEDs</a:t>
            </a:r>
            <a:r>
              <a:rPr lang="nl-NL" sz="2400" dirty="0"/>
              <a:t>)</a:t>
            </a:r>
            <a:endParaRPr lang="en-NL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82D5B7-1ADB-03CC-1166-A66DAD9E45BD}"/>
              </a:ext>
            </a:extLst>
          </p:cNvPr>
          <p:cNvSpPr/>
          <p:nvPr/>
        </p:nvSpPr>
        <p:spPr>
          <a:xfrm>
            <a:off x="1898862" y="2575250"/>
            <a:ext cx="223935" cy="2750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0A22B8-13A7-A80A-BCA4-75830EDD3CA7}"/>
              </a:ext>
            </a:extLst>
          </p:cNvPr>
          <p:cNvSpPr txBox="1"/>
          <p:nvPr/>
        </p:nvSpPr>
        <p:spPr>
          <a:xfrm>
            <a:off x="2122797" y="3312167"/>
            <a:ext cx="3913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Software-</a:t>
            </a:r>
            <a:r>
              <a:rPr lang="nl-NL" sz="2400" dirty="0" err="1"/>
              <a:t>only</a:t>
            </a:r>
            <a:r>
              <a:rPr lang="nl-NL" sz="2400" dirty="0"/>
              <a:t> </a:t>
            </a:r>
            <a:r>
              <a:rPr lang="nl-NL" sz="2400" dirty="0" err="1"/>
              <a:t>encryption</a:t>
            </a:r>
            <a:endParaRPr lang="en-NL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726A58-810F-0B49-B7F2-7678242D1BAD}"/>
              </a:ext>
            </a:extLst>
          </p:cNvPr>
          <p:cNvSpPr/>
          <p:nvPr/>
        </p:nvSpPr>
        <p:spPr>
          <a:xfrm>
            <a:off x="1898862" y="3405474"/>
            <a:ext cx="223935" cy="2750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00363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Encryption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0A22B8-13A7-A80A-BCA4-75830EDD3CA7}"/>
              </a:ext>
            </a:extLst>
          </p:cNvPr>
          <p:cNvSpPr txBox="1"/>
          <p:nvPr/>
        </p:nvSpPr>
        <p:spPr>
          <a:xfrm>
            <a:off x="2999874" y="2341783"/>
            <a:ext cx="5694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8 Steps </a:t>
            </a:r>
            <a:r>
              <a:rPr lang="nl-NL" sz="3600" dirty="0" err="1"/>
              <a:t>to</a:t>
            </a:r>
            <a:r>
              <a:rPr lang="nl-NL" sz="3600" dirty="0"/>
              <a:t> </a:t>
            </a:r>
            <a:r>
              <a:rPr lang="nl-NL" sz="3600" dirty="0" err="1"/>
              <a:t>work</a:t>
            </a:r>
            <a:r>
              <a:rPr lang="nl-NL" sz="3600" dirty="0"/>
              <a:t> </a:t>
            </a:r>
            <a:r>
              <a:rPr lang="nl-NL" sz="3600" dirty="0" err="1"/>
              <a:t>with</a:t>
            </a:r>
            <a:r>
              <a:rPr lang="nl-NL" sz="3600" dirty="0"/>
              <a:t> </a:t>
            </a:r>
            <a:r>
              <a:rPr lang="nl-NL" sz="3600" dirty="0" err="1"/>
              <a:t>SEDs</a:t>
            </a:r>
            <a:endParaRPr lang="en-NL" sz="3600" dirty="0"/>
          </a:p>
        </p:txBody>
      </p:sp>
    </p:spTree>
    <p:extLst>
      <p:ext uri="{BB962C8B-B14F-4D97-AF65-F5344CB8AC3E}">
        <p14:creationId xmlns:p14="http://schemas.microsoft.com/office/powerpoint/2010/main" val="3128524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F5EE64-4401-0C50-265B-415F1530448B}"/>
              </a:ext>
            </a:extLst>
          </p:cNvPr>
          <p:cNvSpPr txBox="1"/>
          <p:nvPr/>
        </p:nvSpPr>
        <p:spPr>
          <a:xfrm>
            <a:off x="2122797" y="2481943"/>
            <a:ext cx="5320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Security is built </a:t>
            </a:r>
            <a:r>
              <a:rPr lang="nl-NL" sz="2400" dirty="0" err="1"/>
              <a:t>from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ground</a:t>
            </a:r>
            <a:r>
              <a:rPr lang="nl-NL" sz="2400" dirty="0"/>
              <a:t> up</a:t>
            </a:r>
            <a:endParaRPr lang="en-NL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6BB398-145E-A55E-76A1-345954CA70EA}"/>
              </a:ext>
            </a:extLst>
          </p:cNvPr>
          <p:cNvSpPr/>
          <p:nvPr/>
        </p:nvSpPr>
        <p:spPr>
          <a:xfrm>
            <a:off x="1898862" y="2575250"/>
            <a:ext cx="223935" cy="2750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D915DF-2937-9E0A-F009-000EB4628764}"/>
              </a:ext>
            </a:extLst>
          </p:cNvPr>
          <p:cNvSpPr txBox="1"/>
          <p:nvPr/>
        </p:nvSpPr>
        <p:spPr>
          <a:xfrm>
            <a:off x="2122797" y="3198167"/>
            <a:ext cx="5371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STIG SCMA </a:t>
            </a:r>
            <a:r>
              <a:rPr lang="nl-NL" sz="2400" dirty="0" err="1"/>
              <a:t>and</a:t>
            </a:r>
            <a:r>
              <a:rPr lang="nl-NL" sz="2400" dirty="0"/>
              <a:t> SAML </a:t>
            </a:r>
            <a:r>
              <a:rPr lang="nl-NL" sz="2400" dirty="0" err="1"/>
              <a:t>can</a:t>
            </a:r>
            <a:r>
              <a:rPr lang="nl-NL" sz="2400" dirty="0"/>
              <a:t> </a:t>
            </a:r>
            <a:r>
              <a:rPr lang="nl-NL" sz="2400" dirty="0" err="1"/>
              <a:t>be</a:t>
            </a:r>
            <a:r>
              <a:rPr lang="nl-NL" sz="2400" dirty="0"/>
              <a:t> </a:t>
            </a:r>
            <a:r>
              <a:rPr lang="nl-NL" sz="2400" dirty="0" err="1"/>
              <a:t>used</a:t>
            </a:r>
            <a:endParaRPr lang="en-NL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FB6F3-3D13-87DC-C62C-A50305F6DB19}"/>
              </a:ext>
            </a:extLst>
          </p:cNvPr>
          <p:cNvSpPr/>
          <p:nvPr/>
        </p:nvSpPr>
        <p:spPr>
          <a:xfrm>
            <a:off x="1898862" y="3291474"/>
            <a:ext cx="223935" cy="2750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F68BD-7BD4-E219-232C-C0E6CC1D9948}"/>
              </a:ext>
            </a:extLst>
          </p:cNvPr>
          <p:cNvSpPr txBox="1"/>
          <p:nvPr/>
        </p:nvSpPr>
        <p:spPr>
          <a:xfrm>
            <a:off x="2122797" y="3922928"/>
            <a:ext cx="265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/>
              <a:t>Local</a:t>
            </a:r>
            <a:r>
              <a:rPr lang="nl-NL" sz="2400" dirty="0"/>
              <a:t> Accounts </a:t>
            </a:r>
            <a:endParaRPr lang="en-NL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020C26-86B7-B819-6AB4-97E365FE9D13}"/>
              </a:ext>
            </a:extLst>
          </p:cNvPr>
          <p:cNvSpPr/>
          <p:nvPr/>
        </p:nvSpPr>
        <p:spPr>
          <a:xfrm>
            <a:off x="1898862" y="4016235"/>
            <a:ext cx="223935" cy="2750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2443DD-6DE8-A850-6596-7345861242DA}"/>
              </a:ext>
            </a:extLst>
          </p:cNvPr>
          <p:cNvSpPr txBox="1"/>
          <p:nvPr/>
        </p:nvSpPr>
        <p:spPr>
          <a:xfrm>
            <a:off x="2122797" y="4639152"/>
            <a:ext cx="2840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Cluster Lockdown</a:t>
            </a:r>
            <a:endParaRPr lang="en-NL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A37E4F-D9A7-6336-1CF7-3537CB293FD9}"/>
              </a:ext>
            </a:extLst>
          </p:cNvPr>
          <p:cNvSpPr/>
          <p:nvPr/>
        </p:nvSpPr>
        <p:spPr>
          <a:xfrm>
            <a:off x="1898862" y="4732459"/>
            <a:ext cx="223935" cy="2750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5432B9-0782-B703-62FD-B6B9CE43C7A1}"/>
              </a:ext>
            </a:extLst>
          </p:cNvPr>
          <p:cNvSpPr txBox="1"/>
          <p:nvPr/>
        </p:nvSpPr>
        <p:spPr>
          <a:xfrm>
            <a:off x="2122797" y="5363913"/>
            <a:ext cx="2760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/>
              <a:t>Encryption</a:t>
            </a:r>
            <a:r>
              <a:rPr lang="nl-NL" sz="2400" dirty="0"/>
              <a:t> at rest</a:t>
            </a:r>
            <a:endParaRPr lang="en-NL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F37B11-7D2F-74E4-B86B-253EFB97672B}"/>
              </a:ext>
            </a:extLst>
          </p:cNvPr>
          <p:cNvSpPr/>
          <p:nvPr/>
        </p:nvSpPr>
        <p:spPr>
          <a:xfrm>
            <a:off x="1898862" y="5457220"/>
            <a:ext cx="223935" cy="2750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41099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How does Nutanix approach security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9A7AA2-DEC8-AFE9-9956-A0615C00A078}"/>
              </a:ext>
            </a:extLst>
          </p:cNvPr>
          <p:cNvSpPr txBox="1"/>
          <p:nvPr/>
        </p:nvSpPr>
        <p:spPr>
          <a:xfrm>
            <a:off x="1298713" y="1934817"/>
            <a:ext cx="91370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400" dirty="0"/>
              <a:t>Methods:</a:t>
            </a:r>
          </a:p>
          <a:p>
            <a:endParaRPr lang="en-NL" sz="2400" dirty="0"/>
          </a:p>
          <a:p>
            <a:pPr marL="285750" indent="-285750">
              <a:buFontTx/>
              <a:buChar char="-"/>
            </a:pPr>
            <a:r>
              <a:rPr lang="nl-NL" sz="2400" dirty="0"/>
              <a:t>Security Development </a:t>
            </a:r>
            <a:r>
              <a:rPr lang="nl-NL" sz="2400" dirty="0" err="1"/>
              <a:t>Lifecycle</a:t>
            </a:r>
            <a:endParaRPr lang="nl-NL" sz="2400" dirty="0"/>
          </a:p>
          <a:p>
            <a:pPr marL="285750" indent="-285750">
              <a:buFontTx/>
              <a:buChar char="-"/>
            </a:pPr>
            <a:endParaRPr lang="en-NL" sz="2400" dirty="0"/>
          </a:p>
          <a:p>
            <a:pPr marL="285750" indent="-285750">
              <a:buFontTx/>
              <a:buChar char="-"/>
            </a:pPr>
            <a:r>
              <a:rPr lang="nl-NL" sz="2400" b="0" i="0" dirty="0">
                <a:solidFill>
                  <a:srgbClr val="313537"/>
                </a:solidFill>
                <a:effectLst/>
              </a:rPr>
              <a:t>RHEL 7 Security Technical </a:t>
            </a:r>
            <a:r>
              <a:rPr lang="nl-NL" sz="2400" b="0" i="0" dirty="0" err="1">
                <a:solidFill>
                  <a:srgbClr val="313537"/>
                </a:solidFill>
                <a:effectLst/>
              </a:rPr>
              <a:t>Implementation</a:t>
            </a:r>
            <a:r>
              <a:rPr lang="nl-NL" sz="2400" b="0" i="0" dirty="0">
                <a:solidFill>
                  <a:srgbClr val="313537"/>
                </a:solidFill>
                <a:effectLst/>
              </a:rPr>
              <a:t> Guides</a:t>
            </a:r>
            <a:endParaRPr lang="en-NL" sz="2400" dirty="0"/>
          </a:p>
          <a:p>
            <a:pPr marL="285750" indent="-285750">
              <a:buFontTx/>
              <a:buChar char="-"/>
            </a:pPr>
            <a:endParaRPr lang="en-NL" sz="2400" dirty="0"/>
          </a:p>
          <a:p>
            <a:pPr marL="285750" indent="-285750">
              <a:buFontTx/>
              <a:buChar char="-"/>
            </a:pPr>
            <a:r>
              <a:rPr lang="en-NL" sz="2400" dirty="0"/>
              <a:t>Standardised CVM security baseline</a:t>
            </a:r>
          </a:p>
        </p:txBody>
      </p:sp>
    </p:spTree>
    <p:extLst>
      <p:ext uri="{BB962C8B-B14F-4D97-AF65-F5344CB8AC3E}">
        <p14:creationId xmlns:p14="http://schemas.microsoft.com/office/powerpoint/2010/main" val="1264876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Some technical terms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9A7AA2-DEC8-AFE9-9956-A0615C00A078}"/>
              </a:ext>
            </a:extLst>
          </p:cNvPr>
          <p:cNvSpPr txBox="1"/>
          <p:nvPr/>
        </p:nvSpPr>
        <p:spPr>
          <a:xfrm>
            <a:off x="1298713" y="1934817"/>
            <a:ext cx="91370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sz="2400" dirty="0"/>
          </a:p>
          <a:p>
            <a:endParaRPr lang="en-NL" sz="2400" dirty="0"/>
          </a:p>
          <a:p>
            <a:pPr marL="285750" indent="-285750">
              <a:buFontTx/>
              <a:buChar char="-"/>
            </a:pPr>
            <a:r>
              <a:rPr lang="nl-NL" sz="2400" dirty="0"/>
              <a:t>RHEL 7 STIG </a:t>
            </a:r>
            <a:r>
              <a:rPr lang="nl-NL" sz="2400" dirty="0" err="1"/>
              <a:t>Implementation</a:t>
            </a:r>
            <a:endParaRPr lang="nl-NL" sz="2400" dirty="0"/>
          </a:p>
          <a:p>
            <a:pPr marL="285750" indent="-285750">
              <a:buFontTx/>
              <a:buChar char="-"/>
            </a:pPr>
            <a:endParaRPr lang="en-NL" sz="2400" dirty="0"/>
          </a:p>
          <a:p>
            <a:pPr marL="285750" indent="-285750">
              <a:buFontTx/>
              <a:buChar char="-"/>
            </a:pPr>
            <a:r>
              <a:rPr lang="nl-NL" sz="2400" b="0" i="0" dirty="0">
                <a:solidFill>
                  <a:srgbClr val="313537"/>
                </a:solidFill>
                <a:effectLst/>
              </a:rPr>
              <a:t>SCMA </a:t>
            </a:r>
            <a:r>
              <a:rPr lang="nl-NL" sz="2400" b="0" i="0" dirty="0" err="1">
                <a:solidFill>
                  <a:srgbClr val="313537"/>
                </a:solidFill>
                <a:effectLst/>
              </a:rPr>
              <a:t>Implementation</a:t>
            </a:r>
            <a:endParaRPr lang="en-NL" sz="2400" dirty="0"/>
          </a:p>
          <a:p>
            <a:pPr marL="285750" indent="-285750">
              <a:buFontTx/>
              <a:buChar char="-"/>
            </a:pPr>
            <a:endParaRPr lang="en-NL" sz="2400" dirty="0"/>
          </a:p>
          <a:p>
            <a:pPr marL="285750" indent="-285750">
              <a:buFontTx/>
              <a:buChar char="-"/>
            </a:pPr>
            <a:r>
              <a:rPr lang="en-GB" sz="2400" dirty="0">
                <a:solidFill>
                  <a:srgbClr val="313537"/>
                </a:solidFill>
              </a:rPr>
              <a:t>Security Updates</a:t>
            </a:r>
            <a:endParaRPr lang="en-NL" sz="2400" dirty="0"/>
          </a:p>
        </p:txBody>
      </p:sp>
    </p:spTree>
    <p:extLst>
      <p:ext uri="{BB962C8B-B14F-4D97-AF65-F5344CB8AC3E}">
        <p14:creationId xmlns:p14="http://schemas.microsoft.com/office/powerpoint/2010/main" val="3931468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Securing with prism central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9A7AA2-DEC8-AFE9-9956-A0615C00A078}"/>
              </a:ext>
            </a:extLst>
          </p:cNvPr>
          <p:cNvSpPr txBox="1"/>
          <p:nvPr/>
        </p:nvSpPr>
        <p:spPr>
          <a:xfrm>
            <a:off x="1298713" y="1934817"/>
            <a:ext cx="91370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sz="2400" dirty="0"/>
          </a:p>
          <a:p>
            <a:endParaRPr lang="en-NL" sz="2400" dirty="0"/>
          </a:p>
          <a:p>
            <a:pPr marL="285750" indent="-285750">
              <a:buFontTx/>
              <a:buChar char="-"/>
            </a:pPr>
            <a:r>
              <a:rPr lang="nl-NL" sz="2400" dirty="0"/>
              <a:t>Active Directory or </a:t>
            </a:r>
            <a:r>
              <a:rPr lang="nl-NL" sz="2400" dirty="0" err="1"/>
              <a:t>OpenLDAP</a:t>
            </a:r>
            <a:endParaRPr lang="nl-NL" sz="2400" dirty="0"/>
          </a:p>
          <a:p>
            <a:pPr marL="285750" indent="-285750">
              <a:buFontTx/>
              <a:buChar char="-"/>
            </a:pPr>
            <a:endParaRPr lang="en-NL" sz="2400" dirty="0"/>
          </a:p>
          <a:p>
            <a:pPr marL="285750" indent="-285750">
              <a:buFontTx/>
              <a:buChar char="-"/>
            </a:pPr>
            <a:r>
              <a:rPr lang="nl-NL" sz="2400" b="0" i="0" dirty="0">
                <a:solidFill>
                  <a:srgbClr val="313537"/>
                </a:solidFill>
                <a:effectLst/>
              </a:rPr>
              <a:t>SAML</a:t>
            </a:r>
            <a:endParaRPr lang="en-NL" sz="2400" dirty="0"/>
          </a:p>
          <a:p>
            <a:pPr marL="285750" indent="-285750">
              <a:buFontTx/>
              <a:buChar char="-"/>
            </a:pPr>
            <a:endParaRPr lang="en-NL" sz="2400" dirty="0"/>
          </a:p>
          <a:p>
            <a:pPr marL="285750" indent="-285750">
              <a:buFontTx/>
              <a:buChar char="-"/>
            </a:pPr>
            <a:r>
              <a:rPr lang="en-GB" sz="2400" dirty="0">
                <a:solidFill>
                  <a:srgbClr val="313537"/>
                </a:solidFill>
              </a:rPr>
              <a:t>Local user authentication</a:t>
            </a:r>
            <a:endParaRPr lang="en-NL" sz="2400" dirty="0"/>
          </a:p>
        </p:txBody>
      </p:sp>
    </p:spTree>
    <p:extLst>
      <p:ext uri="{BB962C8B-B14F-4D97-AF65-F5344CB8AC3E}">
        <p14:creationId xmlns:p14="http://schemas.microsoft.com/office/powerpoint/2010/main" val="2851831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Adding an authentication directory</a:t>
            </a:r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42E5322-FEB2-6D0C-7322-DE5B1D235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9" y="1089718"/>
            <a:ext cx="9625622" cy="540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96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Choose a type (AD)</a:t>
            </a:r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11BDB6C-27B5-CF71-650E-BF9A958263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8" y="1181551"/>
            <a:ext cx="9686731" cy="531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22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Choose a type (</a:t>
            </a:r>
            <a:r>
              <a:rPr lang="en-US" sz="2400" dirty="0" err="1"/>
              <a:t>Openldap</a:t>
            </a:r>
            <a:r>
              <a:rPr lang="en-US" sz="2400" dirty="0"/>
              <a:t>)</a:t>
            </a:r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11BDB6C-27B5-CF71-650E-BF9A958263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8" y="1181551"/>
            <a:ext cx="9686731" cy="531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81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Configuring an </a:t>
            </a:r>
            <a:r>
              <a:rPr lang="en-US" sz="2400" dirty="0" err="1"/>
              <a:t>idp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BF99B4-E840-4D94-DAF3-EE4A4D893862}"/>
              </a:ext>
            </a:extLst>
          </p:cNvPr>
          <p:cNvSpPr txBox="1"/>
          <p:nvPr/>
        </p:nvSpPr>
        <p:spPr>
          <a:xfrm>
            <a:off x="622068" y="1300677"/>
            <a:ext cx="1120914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 latinLnBrk="0"/>
            <a:r>
              <a:rPr lang="en-GB" sz="2400" b="0" i="0" dirty="0">
                <a:solidFill>
                  <a:srgbClr val="000000"/>
                </a:solidFill>
                <a:effectLst/>
                <a:latin typeface="+mj-lt"/>
              </a:rPr>
              <a:t>Key features of IAM are:</a:t>
            </a:r>
          </a:p>
          <a:p>
            <a:pPr algn="l" fontAlgn="base" latinLnBrk="0"/>
            <a:endParaRPr lang="en-GB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+mj-lt"/>
              </a:rPr>
              <a:t>Highly Scalable Architecture. IAM is based on Kubernetes, and uses independent pods for authentication, authorization, and IAM data storage and replication.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+mj-lt"/>
              </a:rPr>
              <a:t>Secure by Design. Mutual TLS authentication (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+mj-lt"/>
              </a:rPr>
              <a:t>mTLS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+mj-lt"/>
              </a:rPr>
              <a:t>) secures IAM component communication. The Micro Services infrastructure on Prism Central provisions certificates for 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+mj-lt"/>
              </a:rPr>
              <a:t>mTLS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+mj-lt"/>
              </a:rPr>
              <a:t>More SAML identity providers. As described earlier, enabling IAM allows you to use IDPs beyond just ADFS.</a:t>
            </a:r>
          </a:p>
        </p:txBody>
      </p:sp>
    </p:spTree>
    <p:extLst>
      <p:ext uri="{BB962C8B-B14F-4D97-AF65-F5344CB8AC3E}">
        <p14:creationId xmlns:p14="http://schemas.microsoft.com/office/powerpoint/2010/main" val="11996195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YyqErbd7"/>
  <p:tag name="ARTICULATE_SLIDE_COUNT" val="34"/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Fast Lane Color Theme">
      <a:dk1>
        <a:sysClr val="windowText" lastClr="000000"/>
      </a:dk1>
      <a:lt1>
        <a:sysClr val="window" lastClr="FFFFFF"/>
      </a:lt1>
      <a:dk2>
        <a:srgbClr val="590508"/>
      </a:dk2>
      <a:lt2>
        <a:srgbClr val="AE1A27"/>
      </a:lt2>
      <a:accent1>
        <a:srgbClr val="9BACB2"/>
      </a:accent1>
      <a:accent2>
        <a:srgbClr val="D2E2EA"/>
      </a:accent2>
      <a:accent3>
        <a:srgbClr val="1E3B46"/>
      </a:accent3>
      <a:accent4>
        <a:srgbClr val="858383"/>
      </a:accent4>
      <a:accent5>
        <a:srgbClr val="076F8A"/>
      </a:accent5>
      <a:accent6>
        <a:srgbClr val="3D3D3D"/>
      </a:accent6>
      <a:hlink>
        <a:srgbClr val="AE1A27"/>
      </a:hlink>
      <a:folHlink>
        <a:srgbClr val="858383"/>
      </a:folHlink>
    </a:clrScheme>
    <a:fontScheme name="Fast Lane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EMPLATE 2020 Training" id="{4362B38B-553E-4B1B-A87E-326954824200}" vid="{03C7A873-681C-467D-AE6D-A56836B3DE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1498f2ea-f18d-4b3b-adf9-0dafc7fe178c" Revision="1" Stencil="System.MyShapes" StencilVersion="1.0"/>
</Control>
</file>

<file path=customXml/item2.xml><?xml version="1.0" encoding="utf-8"?>
<Control xmlns="http://schemas.microsoft.com/VisualStudio/2011/storyboarding/control">
  <Id Name="1498f2ea-f18d-4b3b-adf9-0dafc7fe178c" Revision="1" Stencil="System.MyShapes" StencilVersion="1.0"/>
</Control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8114185030AD44BBB299CE0D883B7E" ma:contentTypeVersion="10" ma:contentTypeDescription="Create a new document." ma:contentTypeScope="" ma:versionID="f8a5cb076cf68037b7855c19ada45b50">
  <xsd:schema xmlns:xsd="http://www.w3.org/2001/XMLSchema" xmlns:xs="http://www.w3.org/2001/XMLSchema" xmlns:p="http://schemas.microsoft.com/office/2006/metadata/properties" xmlns:ns2="20745e4f-6b77-4442-aede-583cc1daecc0" xmlns:ns3="205f9dfb-fd5a-4eac-94c7-be58fa4aa158" targetNamespace="http://schemas.microsoft.com/office/2006/metadata/properties" ma:root="true" ma:fieldsID="85c33629182651e3fb4d1165a4b0969c" ns2:_="" ns3:_="">
    <xsd:import namespace="20745e4f-6b77-4442-aede-583cc1daecc0"/>
    <xsd:import namespace="205f9dfb-fd5a-4eac-94c7-be58fa4aa1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745e4f-6b77-4442-aede-583cc1dae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f564dcc-d30d-477c-a61d-ad4d61a66d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f9dfb-fd5a-4eac-94c7-be58fa4aa15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154f34-9498-4e03-a657-093fcf9140c1}" ma:internalName="TaxCatchAll" ma:showField="CatchAllData" ma:web="205f9dfb-fd5a-4eac-94c7-be58fa4aa1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ontrol xmlns="http://schemas.microsoft.com/VisualStudio/2011/storyboarding/control">
  <Id Name="dc60f07d-ddb3-4160-bf20-2e0d9f7877d1" Revision="1" Stencil="System.MyShapes" StencilVersion="1.0"/>
</Control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745e4f-6b77-4442-aede-583cc1daecc0">
      <Terms xmlns="http://schemas.microsoft.com/office/infopath/2007/PartnerControls"/>
    </lcf76f155ced4ddcb4097134ff3c332f>
    <TaxCatchAll xmlns="205f9dfb-fd5a-4eac-94c7-be58fa4aa158" xsi:nil="true"/>
  </documentManagement>
</p:properties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.xml><?xml version="1.0" encoding="utf-8"?>
<Control xmlns="http://schemas.microsoft.com/VisualStudio/2011/storyboarding/control">
  <Id Name="ab171ecb-ae85-4847-b4e7-00d16549b887" Revision="1" Stencil="System.MyShapes" StencilVersion="1.0"/>
</Control>
</file>

<file path=customXml/item8.xml><?xml version="1.0" encoding="utf-8"?>
<Control xmlns="http://schemas.microsoft.com/VisualStudio/2011/storyboarding/control">
  <Id Name="1498f2ea-f18d-4b3b-adf9-0dafc7fe178c" Revision="1" Stencil="System.MyShapes" StencilVersion="1.0"/>
</Control>
</file>

<file path=customXml/item9.xml><?xml version="1.0" encoding="utf-8"?>
<Control xmlns="http://schemas.microsoft.com/VisualStudio/2011/storyboarding/control">
  <Id Name="dc60f07d-ddb3-4160-bf20-2e0d9f7877d1" Revision="1" Stencil="System.MyShapes" StencilVersion="1.0"/>
</Control>
</file>

<file path=customXml/itemProps1.xml><?xml version="1.0" encoding="utf-8"?>
<ds:datastoreItem xmlns:ds="http://schemas.openxmlformats.org/officeDocument/2006/customXml" ds:itemID="{0A4F9BA7-7750-42B2-B413-8C8D236BC23E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C2EEEA08-5D08-4238-8530-50F4561448AC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47D80447-B11D-4279-BA6A-005263A9EF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745e4f-6b77-4442-aede-583cc1daecc0"/>
    <ds:schemaRef ds:uri="205f9dfb-fd5a-4eac-94c7-be58fa4aa1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B8D970C-BF2A-493C-88E1-917D51F9B07D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CE2037A3-1BF5-4E2E-A6BC-394F260BD144}">
  <ds:schemaRefs>
    <ds:schemaRef ds:uri="http://schemas.microsoft.com/office/2006/metadata/properties"/>
    <ds:schemaRef ds:uri="http://schemas.microsoft.com/office/infopath/2007/PartnerControls"/>
    <ds:schemaRef ds:uri="959433b9-78c1-4d1f-a75e-0a3798c50e4e"/>
    <ds:schemaRef ds:uri="43f9da51-be8f-4b20-b382-36d7289006be"/>
    <ds:schemaRef ds:uri="797f0267-8ec4-410d-a220-a4e994b6456e"/>
    <ds:schemaRef ds:uri="9acdb5ce-4a98-4adf-a5f4-9fb3aac0d8ce"/>
    <ds:schemaRef ds:uri="20745e4f-6b77-4442-aede-583cc1daecc0"/>
    <ds:schemaRef ds:uri="205f9dfb-fd5a-4eac-94c7-be58fa4aa158"/>
  </ds:schemaRefs>
</ds:datastoreItem>
</file>

<file path=customXml/itemProps6.xml><?xml version="1.0" encoding="utf-8"?>
<ds:datastoreItem xmlns:ds="http://schemas.openxmlformats.org/officeDocument/2006/customXml" ds:itemID="{C9337E19-7339-4B56-BD5B-E540D32BE624}">
  <ds:schemaRefs>
    <ds:schemaRef ds:uri="http://schemas.microsoft.com/sharepoint/v3/contenttype/forms"/>
  </ds:schemaRefs>
</ds:datastoreItem>
</file>

<file path=customXml/itemProps7.xml><?xml version="1.0" encoding="utf-8"?>
<ds:datastoreItem xmlns:ds="http://schemas.openxmlformats.org/officeDocument/2006/customXml" ds:itemID="{F8B11371-D9CF-4F55-A324-4C2C5EC820B5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CB4EE9CF-FAAA-4B43-832E-707CB18F5D4D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F3B18307-07BF-4A53-9209-3184F4BDBCE1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2599</TotalTime>
  <Words>4255</Words>
  <Application>Microsoft Macintosh PowerPoint</Application>
  <PresentationFormat>Widescreen</PresentationFormat>
  <Paragraphs>354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Body</vt:lpstr>
      <vt:lpstr>Calibri</vt:lpstr>
      <vt:lpstr>Century Gothic</vt:lpstr>
      <vt:lpstr>Gotham Light</vt:lpstr>
      <vt:lpstr>inherit</vt:lpstr>
      <vt:lpstr>lato</vt:lpstr>
      <vt:lpstr>merriweather</vt:lpstr>
      <vt:lpstr>var(--font-family-body)</vt:lpstr>
      <vt:lpstr>var(--font-family-head)</vt:lpstr>
      <vt:lpstr>Office Theme</vt:lpstr>
      <vt:lpstr>PowerPoint Presentation</vt:lpstr>
      <vt:lpstr>Security features</vt:lpstr>
      <vt:lpstr>How does Nutanix approach security</vt:lpstr>
      <vt:lpstr>Some technical terms</vt:lpstr>
      <vt:lpstr>Securing with prism central</vt:lpstr>
      <vt:lpstr>Adding an authentication directory</vt:lpstr>
      <vt:lpstr>Choose a type (AD)</vt:lpstr>
      <vt:lpstr>Choose a type (Openldap)</vt:lpstr>
      <vt:lpstr>Configuring an idp</vt:lpstr>
      <vt:lpstr>Accessing the authentication configuration</vt:lpstr>
      <vt:lpstr>Configuring an idp</vt:lpstr>
      <vt:lpstr>Download the metadata file</vt:lpstr>
      <vt:lpstr>Local users</vt:lpstr>
      <vt:lpstr>Create a local user</vt:lpstr>
      <vt:lpstr>4 steps to create a local user</vt:lpstr>
      <vt:lpstr>4 steps to create a local user</vt:lpstr>
      <vt:lpstr>4 steps to create a local user</vt:lpstr>
      <vt:lpstr>4 steps to create a local user</vt:lpstr>
      <vt:lpstr>Role based access control</vt:lpstr>
      <vt:lpstr>Role mapping and role assignment</vt:lpstr>
      <vt:lpstr>Cluster lockdown</vt:lpstr>
      <vt:lpstr>Security policies</vt:lpstr>
      <vt:lpstr>Policies are not directly connected to vms</vt:lpstr>
      <vt:lpstr>Allowing </vt:lpstr>
      <vt:lpstr>Types of security policies</vt:lpstr>
      <vt:lpstr>Encryption</vt:lpstr>
      <vt:lpstr>Encryption</vt:lpstr>
      <vt:lpstr>summary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Watson</dc:creator>
  <cp:lastModifiedBy>peter van der weerd</cp:lastModifiedBy>
  <cp:revision>112</cp:revision>
  <cp:lastPrinted>2023-06-20T09:00:20Z</cp:lastPrinted>
  <dcterms:created xsi:type="dcterms:W3CDTF">2018-08-08T16:01:19Z</dcterms:created>
  <dcterms:modified xsi:type="dcterms:W3CDTF">2023-09-05T17:25:18Z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350D3773-A21B-48B8-8131-890E62BB0FB0</vt:lpwstr>
  </property>
  <property fmtid="{D5CDD505-2E9C-101B-9397-08002B2CF9AE}" pid="3" name="ArticulatePath">
    <vt:lpwstr>FAST LANE PP TEMPLATE + DESIGN GUIDE KM2018</vt:lpwstr>
  </property>
  <property fmtid="{D5CDD505-2E9C-101B-9397-08002B2CF9AE}" pid="4" name="ContentTypeId">
    <vt:lpwstr>0x0101005F8114185030AD44BBB299CE0D883B7E</vt:lpwstr>
  </property>
</Properties>
</file>